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09" r:id="rId3"/>
    <p:sldId id="445" r:id="rId4"/>
    <p:sldId id="485" r:id="rId5"/>
    <p:sldId id="642" r:id="rId6"/>
    <p:sldId id="670" r:id="rId7"/>
    <p:sldId id="643" r:id="rId8"/>
    <p:sldId id="649" r:id="rId9"/>
    <p:sldId id="672" r:id="rId10"/>
    <p:sldId id="673" r:id="rId11"/>
    <p:sldId id="676" r:id="rId12"/>
    <p:sldId id="683" r:id="rId13"/>
    <p:sldId id="678" r:id="rId14"/>
    <p:sldId id="684" r:id="rId15"/>
    <p:sldId id="677" r:id="rId16"/>
    <p:sldId id="660" r:id="rId1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p15:clr>
            <a:srgbClr val="A4A3A4"/>
          </p15:clr>
        </p15:guide>
        <p15:guide id="2" pos="431">
          <p15:clr>
            <a:srgbClr val="A4A3A4"/>
          </p15:clr>
        </p15:guide>
        <p15:guide id="3" orient="horz" pos="2205">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444" autoAdjust="0"/>
  </p:normalViewPr>
  <p:slideViewPr>
    <p:cSldViewPr>
      <p:cViewPr varScale="1">
        <p:scale>
          <a:sx n="95" d="100"/>
          <a:sy n="95" d="100"/>
        </p:scale>
        <p:origin x="1036" y="72"/>
      </p:cViewPr>
      <p:guideLst>
        <p:guide orient="horz" pos="3521"/>
        <p:guide pos="431"/>
        <p:guide orient="horz" pos="2205"/>
        <p:guide/>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A2B57232-8DFD-4C6D-BCE9-0070B2815C06}" type="datetimeFigureOut">
              <a:rPr lang="en-US" smtClean="0"/>
              <a:pPr/>
              <a:t>5/11/2026</a:t>
            </a:fld>
            <a:endParaRPr lang="en-US"/>
          </a:p>
        </p:txBody>
      </p:sp>
      <p:sp>
        <p:nvSpPr>
          <p:cNvPr id="4" name="Zástupný symbol pro zápatí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EB99EC47-84F6-4FC2-8958-E0762A0ABDD2}" type="slidenum">
              <a:rPr lang="en-US" smtClean="0"/>
              <a:pPr/>
              <a:t>‹#›</a:t>
            </a:fld>
            <a:endParaRPr lang="en-US"/>
          </a:p>
        </p:txBody>
      </p:sp>
    </p:spTree>
    <p:extLst>
      <p:ext uri="{BB962C8B-B14F-4D97-AF65-F5344CB8AC3E}">
        <p14:creationId xmlns:p14="http://schemas.microsoft.com/office/powerpoint/2010/main" val="2801297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4798E32A-EBAB-40DB-8F1B-EB6ED3C066F8}" type="datetimeFigureOut">
              <a:rPr lang="en-US" smtClean="0"/>
              <a:pPr/>
              <a:t>5/11/2026</a:t>
            </a:fld>
            <a:endParaRPr lang="en-US"/>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F7764028-634D-4EA2-9547-645E3F89028B}" type="slidenum">
              <a:rPr lang="en-US" smtClean="0"/>
              <a:pPr/>
              <a:t>‹#›</a:t>
            </a:fld>
            <a:endParaRPr lang="en-US"/>
          </a:p>
        </p:txBody>
      </p:sp>
    </p:spTree>
    <p:extLst>
      <p:ext uri="{BB962C8B-B14F-4D97-AF65-F5344CB8AC3E}">
        <p14:creationId xmlns:p14="http://schemas.microsoft.com/office/powerpoint/2010/main" val="99220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151191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162242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379794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185113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27143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152590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411155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361314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94272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373944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61DFE6-C214-4A02-AF67-F51315DB44DB}" type="datetimeFigureOut">
              <a:rPr lang="cs-CZ" smtClean="0"/>
              <a:pPr/>
              <a:t>11.05.2026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6E5D4A0-4C7E-429F-AA13-AD4E1D358A6A}" type="slidenum">
              <a:rPr lang="cs-CZ" smtClean="0"/>
              <a:pPr/>
              <a:t>‹#›</a:t>
            </a:fld>
            <a:endParaRPr lang="cs-CZ"/>
          </a:p>
        </p:txBody>
      </p:sp>
    </p:spTree>
    <p:extLst>
      <p:ext uri="{BB962C8B-B14F-4D97-AF65-F5344CB8AC3E}">
        <p14:creationId xmlns:p14="http://schemas.microsoft.com/office/powerpoint/2010/main" val="265382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1DFE6-C214-4A02-AF67-F51315DB44DB}" type="datetimeFigureOut">
              <a:rPr lang="cs-CZ" smtClean="0"/>
              <a:pPr/>
              <a:t>11.05.2026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5D4A0-4C7E-429F-AA13-AD4E1D358A6A}" type="slidenum">
              <a:rPr lang="cs-CZ" smtClean="0"/>
              <a:pPr/>
              <a:t>‹#›</a:t>
            </a:fld>
            <a:endParaRPr lang="cs-CZ"/>
          </a:p>
        </p:txBody>
      </p:sp>
    </p:spTree>
    <p:extLst>
      <p:ext uri="{BB962C8B-B14F-4D97-AF65-F5344CB8AC3E}">
        <p14:creationId xmlns:p14="http://schemas.microsoft.com/office/powerpoint/2010/main" val="237858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836712"/>
            <a:ext cx="9144000" cy="1340768"/>
          </a:xfrm>
          <a:solidFill>
            <a:schemeClr val="tx2">
              <a:lumMod val="40000"/>
              <a:lumOff val="60000"/>
            </a:schemeClr>
          </a:solidFill>
          <a:effectLst>
            <a:innerShdw blurRad="63500" dist="50800" dir="18900000">
              <a:schemeClr val="bg1">
                <a:alpha val="50000"/>
              </a:schemeClr>
            </a:innerShdw>
          </a:effectLst>
        </p:spPr>
        <p:txBody>
          <a:bodyPr>
            <a:noAutofit/>
          </a:bodyPr>
          <a:lstStyle/>
          <a:p>
            <a:r>
              <a:rPr lang="en-US" sz="3200" b="1" dirty="0"/>
              <a:t>VIBRATIONS OF FACIAL TISSUES DURING PHONATION IN “RESONANT” AND “NON-RESONANT” </a:t>
            </a:r>
            <a:br>
              <a:rPr lang="cs-CZ" sz="3200" b="1" dirty="0"/>
            </a:br>
            <a:r>
              <a:rPr lang="en-US" sz="3200" b="1" dirty="0"/>
              <a:t>VOICE QUALITY</a:t>
            </a:r>
            <a:endParaRPr lang="en-US" sz="3200" dirty="0"/>
          </a:p>
        </p:txBody>
      </p:sp>
      <p:sp>
        <p:nvSpPr>
          <p:cNvPr id="3" name="Podnadpis 2"/>
          <p:cNvSpPr>
            <a:spLocks noGrp="1"/>
          </p:cNvSpPr>
          <p:nvPr>
            <p:ph type="subTitle" idx="1"/>
          </p:nvPr>
        </p:nvSpPr>
        <p:spPr>
          <a:xfrm>
            <a:off x="107504" y="2492896"/>
            <a:ext cx="8784976" cy="3672408"/>
          </a:xfrm>
          <a:effectLst>
            <a:innerShdw blurRad="63500" dist="50800" dir="18900000">
              <a:schemeClr val="bg1"/>
            </a:innerShdw>
          </a:effectLst>
        </p:spPr>
        <p:txBody>
          <a:bodyPr>
            <a:noAutofit/>
          </a:bodyPr>
          <a:lstStyle/>
          <a:p>
            <a:r>
              <a:rPr lang="en-US" sz="2400" b="1" dirty="0">
                <a:solidFill>
                  <a:schemeClr val="tx1"/>
                </a:solidFill>
              </a:rPr>
              <a:t>Jaromír </a:t>
            </a:r>
            <a:r>
              <a:rPr lang="en-US" sz="2400" b="1" dirty="0" err="1">
                <a:solidFill>
                  <a:schemeClr val="tx1"/>
                </a:solidFill>
              </a:rPr>
              <a:t>Horáček</a:t>
            </a:r>
            <a:r>
              <a:rPr lang="cs-CZ" sz="2400" b="1" dirty="0">
                <a:solidFill>
                  <a:schemeClr val="tx1"/>
                </a:solidFill>
              </a:rPr>
              <a:t> , Vojtěch </a:t>
            </a:r>
            <a:r>
              <a:rPr lang="cs-CZ" sz="2400" b="1" dirty="0" err="1">
                <a:solidFill>
                  <a:schemeClr val="tx1"/>
                </a:solidFill>
              </a:rPr>
              <a:t>Radolf</a:t>
            </a:r>
            <a:endParaRPr lang="cs-CZ" sz="2400" b="1" dirty="0">
              <a:solidFill>
                <a:schemeClr val="tx1"/>
              </a:solidFill>
            </a:endParaRPr>
          </a:p>
          <a:p>
            <a:r>
              <a:rPr lang="en-US" sz="2000" b="1" baseline="30000" dirty="0">
                <a:solidFill>
                  <a:schemeClr val="tx1"/>
                </a:solidFill>
              </a:rPr>
              <a:t> </a:t>
            </a:r>
            <a:r>
              <a:rPr lang="en-GB" sz="2000" b="1" dirty="0">
                <a:solidFill>
                  <a:schemeClr val="tx1"/>
                </a:solidFill>
              </a:rPr>
              <a:t>Institute of </a:t>
            </a:r>
            <a:r>
              <a:rPr lang="en-GB" sz="2000" b="1" dirty="0" err="1">
                <a:solidFill>
                  <a:schemeClr val="tx1"/>
                </a:solidFill>
              </a:rPr>
              <a:t>Thermomechanics</a:t>
            </a:r>
            <a:r>
              <a:rPr lang="cs-CZ" sz="2000" b="1" dirty="0">
                <a:solidFill>
                  <a:schemeClr val="tx1"/>
                </a:solidFill>
              </a:rPr>
              <a:t> </a:t>
            </a:r>
            <a:r>
              <a:rPr lang="cs-CZ" sz="2000" b="1" dirty="0" err="1">
                <a:solidFill>
                  <a:schemeClr val="tx1"/>
                </a:solidFill>
              </a:rPr>
              <a:t>of</a:t>
            </a:r>
            <a:r>
              <a:rPr lang="cs-CZ" sz="2000" b="1" dirty="0">
                <a:solidFill>
                  <a:schemeClr val="tx1"/>
                </a:solidFill>
              </a:rPr>
              <a:t> </a:t>
            </a:r>
            <a:r>
              <a:rPr lang="cs-CZ" sz="2000" b="1" dirty="0" err="1">
                <a:solidFill>
                  <a:schemeClr val="tx1"/>
                </a:solidFill>
              </a:rPr>
              <a:t>the</a:t>
            </a:r>
            <a:r>
              <a:rPr lang="cs-CZ" sz="2000" b="1" dirty="0">
                <a:solidFill>
                  <a:schemeClr val="tx1"/>
                </a:solidFill>
              </a:rPr>
              <a:t> </a:t>
            </a:r>
            <a:r>
              <a:rPr lang="en-GB" sz="2000" b="1" dirty="0">
                <a:solidFill>
                  <a:schemeClr val="tx1"/>
                </a:solidFill>
              </a:rPr>
              <a:t>Czech Academy of Sciences,</a:t>
            </a:r>
            <a:endParaRPr lang="cs-CZ" sz="2000" b="1" dirty="0">
              <a:solidFill>
                <a:schemeClr val="tx1"/>
              </a:solidFill>
            </a:endParaRPr>
          </a:p>
          <a:p>
            <a:r>
              <a:rPr lang="en-GB" sz="2000" b="1" dirty="0">
                <a:solidFill>
                  <a:schemeClr val="tx1"/>
                </a:solidFill>
              </a:rPr>
              <a:t> Prague, Czech Republic</a:t>
            </a:r>
            <a:endParaRPr lang="cs-CZ" sz="2000" b="1" dirty="0">
              <a:solidFill>
                <a:schemeClr val="tx1"/>
              </a:solidFill>
            </a:endParaRPr>
          </a:p>
          <a:p>
            <a:endParaRPr lang="cs-CZ" sz="2000" b="1" dirty="0">
              <a:solidFill>
                <a:schemeClr val="tx1"/>
              </a:solidFill>
            </a:endParaRPr>
          </a:p>
          <a:p>
            <a:r>
              <a:rPr lang="cs-CZ" sz="2400" b="1" dirty="0">
                <a:solidFill>
                  <a:schemeClr val="tx1"/>
                </a:solidFill>
              </a:rPr>
              <a:t>Jan G. Švec</a:t>
            </a:r>
          </a:p>
          <a:p>
            <a:r>
              <a:rPr lang="cs-CZ" sz="2000" b="1" dirty="0">
                <a:solidFill>
                  <a:schemeClr val="tx1"/>
                </a:solidFill>
              </a:rPr>
              <a:t> Palacký University Olomouc</a:t>
            </a:r>
          </a:p>
          <a:p>
            <a:endParaRPr lang="cs-CZ" sz="2000" b="1" dirty="0">
              <a:solidFill>
                <a:schemeClr val="tx1"/>
              </a:solidFill>
            </a:endParaRPr>
          </a:p>
          <a:p>
            <a:r>
              <a:rPr lang="cs-CZ" sz="2400" b="1" dirty="0">
                <a:solidFill>
                  <a:schemeClr val="tx1"/>
                </a:solidFill>
              </a:rPr>
              <a:t>Anne-Maria </a:t>
            </a:r>
            <a:r>
              <a:rPr lang="cs-CZ" sz="2400" b="1" dirty="0" err="1">
                <a:solidFill>
                  <a:schemeClr val="tx1"/>
                </a:solidFill>
              </a:rPr>
              <a:t>Laukkanen</a:t>
            </a:r>
            <a:r>
              <a:rPr lang="cs-CZ" sz="2000" b="1" dirty="0">
                <a:solidFill>
                  <a:schemeClr val="tx1"/>
                </a:solidFill>
              </a:rPr>
              <a:t> </a:t>
            </a:r>
          </a:p>
          <a:p>
            <a:r>
              <a:rPr lang="cs-CZ" sz="2000" b="1" dirty="0" err="1">
                <a:solidFill>
                  <a:schemeClr val="tx1"/>
                </a:solidFill>
              </a:rPr>
              <a:t>Tampere</a:t>
            </a:r>
            <a:r>
              <a:rPr lang="cs-CZ" sz="2000" b="1" dirty="0">
                <a:solidFill>
                  <a:schemeClr val="tx1"/>
                </a:solidFill>
              </a:rPr>
              <a:t> University, </a:t>
            </a:r>
            <a:r>
              <a:rPr lang="cs-CZ" sz="2000" b="1" dirty="0" err="1">
                <a:solidFill>
                  <a:schemeClr val="tx1"/>
                </a:solidFill>
              </a:rPr>
              <a:t>Finland</a:t>
            </a:r>
            <a:endParaRPr lang="cs-CZ" sz="2000" b="1" dirty="0">
              <a:solidFill>
                <a:schemeClr val="tx1"/>
              </a:solidFill>
            </a:endParaRPr>
          </a:p>
          <a:p>
            <a:pPr algn="l"/>
            <a:endParaRPr lang="cs-CZ" sz="800" b="1" dirty="0">
              <a:solidFill>
                <a:schemeClr val="tx1"/>
              </a:solidFill>
            </a:endParaRPr>
          </a:p>
        </p:txBody>
      </p:sp>
    </p:spTree>
    <p:extLst>
      <p:ext uri="{BB962C8B-B14F-4D97-AF65-F5344CB8AC3E}">
        <p14:creationId xmlns:p14="http://schemas.microsoft.com/office/powerpoint/2010/main" val="269853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30503" y="0"/>
            <a:ext cx="8229600" cy="620688"/>
          </a:xfrm>
          <a:solidFill>
            <a:srgbClr val="00B0F0"/>
          </a:solidFill>
        </p:spPr>
        <p:txBody>
          <a:bodyPr>
            <a:normAutofit fontScale="90000"/>
          </a:bodyPr>
          <a:lstStyle/>
          <a:p>
            <a:r>
              <a:rPr lang="en-US" sz="3600" b="1" dirty="0"/>
              <a:t>SPL measured by microphone and in mouth </a:t>
            </a:r>
          </a:p>
        </p:txBody>
      </p:sp>
      <p:pic>
        <p:nvPicPr>
          <p:cNvPr id="1026" name="Picture 2" descr="C:\Users\jaromirh\Desktop\M072 micro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87" y="806001"/>
            <a:ext cx="3308180" cy="23802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romirh\Desktop\M0.72 spectrum 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12" y="723384"/>
            <a:ext cx="3464747" cy="2462893"/>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74053" y="5934670"/>
            <a:ext cx="8712968" cy="646331"/>
          </a:xfrm>
          <a:prstGeom prst="rect">
            <a:avLst/>
          </a:prstGeom>
        </p:spPr>
        <p:txBody>
          <a:bodyPr wrap="square">
            <a:spAutoFit/>
          </a:bodyPr>
          <a:lstStyle/>
          <a:p>
            <a:r>
              <a:rPr lang="en-US" dirty="0"/>
              <a:t>SPL (sound pressure levels) measured by external microphone 13 cm from the lips and in oral cavity. Measurement by female 1 for resonant and non-resonant phonation [pa:]. </a:t>
            </a:r>
          </a:p>
        </p:txBody>
      </p:sp>
      <p:pic>
        <p:nvPicPr>
          <p:cNvPr id="3" name="Picture 4" descr="D:\Mirach\D\Andromeda\Texty\CLANKY\Audio fon\Measurement_resonant voice2022\measurement_M072_AM_pa_pa\M072 mic spectrum non-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19" y="3287930"/>
            <a:ext cx="3298201" cy="2373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Mirach\D\Andromeda\Texty\CLANKY\Audio fon\Measurement_resonant voice2022\measurement_M072_AM_pa_pa\M072 mouth spectrum non-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1899" y="3287930"/>
            <a:ext cx="3455558" cy="237309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086450" y="5600582"/>
            <a:ext cx="7022665" cy="646331"/>
          </a:xfrm>
          <a:prstGeom prst="rect">
            <a:avLst/>
          </a:prstGeom>
        </p:spPr>
        <p:txBody>
          <a:bodyPr wrap="square">
            <a:spAutoFit/>
          </a:bodyPr>
          <a:lstStyle/>
          <a:p>
            <a:r>
              <a:rPr lang="en-US" dirty="0"/>
              <a:t>                </a:t>
            </a:r>
            <a:r>
              <a:rPr lang="en-US" sz="1400" dirty="0"/>
              <a:t>microphone </a:t>
            </a:r>
            <a:r>
              <a:rPr lang="en-US" dirty="0"/>
              <a:t>                                                            </a:t>
            </a:r>
            <a:r>
              <a:rPr lang="en-US" sz="1400" dirty="0"/>
              <a:t>oral cavity</a:t>
            </a:r>
          </a:p>
          <a:p>
            <a:r>
              <a:rPr lang="en-US" dirty="0"/>
              <a:t> </a:t>
            </a:r>
          </a:p>
        </p:txBody>
      </p:sp>
      <p:sp>
        <p:nvSpPr>
          <p:cNvPr id="7" name="Obdélník 6"/>
          <p:cNvSpPr/>
          <p:nvPr/>
        </p:nvSpPr>
        <p:spPr>
          <a:xfrm>
            <a:off x="55021" y="646759"/>
            <a:ext cx="846257" cy="307777"/>
          </a:xfrm>
          <a:prstGeom prst="rect">
            <a:avLst/>
          </a:prstGeom>
        </p:spPr>
        <p:txBody>
          <a:bodyPr wrap="none">
            <a:spAutoFit/>
          </a:bodyPr>
          <a:lstStyle/>
          <a:p>
            <a:r>
              <a:rPr lang="en-US" sz="1400" b="1" dirty="0"/>
              <a:t>resonant</a:t>
            </a:r>
          </a:p>
        </p:txBody>
      </p:sp>
      <p:sp>
        <p:nvSpPr>
          <p:cNvPr id="12" name="Obdélník 11"/>
          <p:cNvSpPr/>
          <p:nvPr/>
        </p:nvSpPr>
        <p:spPr>
          <a:xfrm>
            <a:off x="-19235" y="3134041"/>
            <a:ext cx="1189300" cy="307777"/>
          </a:xfrm>
          <a:prstGeom prst="rect">
            <a:avLst/>
          </a:prstGeom>
        </p:spPr>
        <p:txBody>
          <a:bodyPr wrap="none">
            <a:spAutoFit/>
          </a:bodyPr>
          <a:lstStyle/>
          <a:p>
            <a:r>
              <a:rPr lang="en-US" sz="1400" b="1" dirty="0"/>
              <a:t>non-resonant</a:t>
            </a:r>
          </a:p>
        </p:txBody>
      </p:sp>
      <p:sp>
        <p:nvSpPr>
          <p:cNvPr id="8" name="Obdélník 7"/>
          <p:cNvSpPr/>
          <p:nvPr/>
        </p:nvSpPr>
        <p:spPr>
          <a:xfrm>
            <a:off x="74256" y="1268760"/>
            <a:ext cx="710451" cy="246221"/>
          </a:xfrm>
          <a:prstGeom prst="rect">
            <a:avLst/>
          </a:prstGeom>
        </p:spPr>
        <p:txBody>
          <a:bodyPr wrap="none">
            <a:spAutoFit/>
          </a:bodyPr>
          <a:lstStyle/>
          <a:p>
            <a:r>
              <a:rPr lang="en-US" sz="1000" dirty="0"/>
              <a:t>f</a:t>
            </a:r>
            <a:r>
              <a:rPr lang="en-US" sz="900" dirty="0"/>
              <a:t>0</a:t>
            </a:r>
            <a:r>
              <a:rPr lang="en-US" sz="1000" dirty="0"/>
              <a:t>=160 Hz</a:t>
            </a:r>
          </a:p>
        </p:txBody>
      </p:sp>
      <p:sp>
        <p:nvSpPr>
          <p:cNvPr id="14" name="Obdélník 13"/>
          <p:cNvSpPr/>
          <p:nvPr/>
        </p:nvSpPr>
        <p:spPr>
          <a:xfrm>
            <a:off x="55021" y="3573016"/>
            <a:ext cx="702436" cy="246221"/>
          </a:xfrm>
          <a:prstGeom prst="rect">
            <a:avLst/>
          </a:prstGeom>
        </p:spPr>
        <p:txBody>
          <a:bodyPr wrap="none">
            <a:spAutoFit/>
          </a:bodyPr>
          <a:lstStyle/>
          <a:p>
            <a:r>
              <a:rPr lang="en-US" sz="1000" dirty="0"/>
              <a:t>f</a:t>
            </a:r>
            <a:r>
              <a:rPr lang="en-US" sz="900" dirty="0"/>
              <a:t>0</a:t>
            </a:r>
            <a:r>
              <a:rPr lang="en-US" sz="1000" dirty="0"/>
              <a:t>=165 Hz</a:t>
            </a:r>
          </a:p>
        </p:txBody>
      </p:sp>
      <p:sp>
        <p:nvSpPr>
          <p:cNvPr id="15" name="Obdélník 14"/>
          <p:cNvSpPr/>
          <p:nvPr/>
        </p:nvSpPr>
        <p:spPr>
          <a:xfrm>
            <a:off x="2580" y="1514981"/>
            <a:ext cx="851515" cy="246221"/>
          </a:xfrm>
          <a:prstGeom prst="rect">
            <a:avLst/>
          </a:prstGeom>
        </p:spPr>
        <p:txBody>
          <a:bodyPr wrap="none">
            <a:spAutoFit/>
          </a:bodyPr>
          <a:lstStyle/>
          <a:p>
            <a:r>
              <a:rPr lang="en-US" sz="1000" dirty="0" err="1"/>
              <a:t>Psub</a:t>
            </a:r>
            <a:r>
              <a:rPr lang="en-US" sz="1000" dirty="0"/>
              <a:t>=115 Pa</a:t>
            </a:r>
          </a:p>
        </p:txBody>
      </p:sp>
      <p:sp>
        <p:nvSpPr>
          <p:cNvPr id="17" name="Obdélník 16"/>
          <p:cNvSpPr/>
          <p:nvPr/>
        </p:nvSpPr>
        <p:spPr>
          <a:xfrm>
            <a:off x="14429" y="3819237"/>
            <a:ext cx="851515" cy="246221"/>
          </a:xfrm>
          <a:prstGeom prst="rect">
            <a:avLst/>
          </a:prstGeom>
        </p:spPr>
        <p:txBody>
          <a:bodyPr wrap="none">
            <a:spAutoFit/>
          </a:bodyPr>
          <a:lstStyle/>
          <a:p>
            <a:r>
              <a:rPr lang="en-US" sz="1000" dirty="0" err="1"/>
              <a:t>Psub</a:t>
            </a:r>
            <a:r>
              <a:rPr lang="en-US" sz="1000" dirty="0"/>
              <a:t>=260 Pa</a:t>
            </a:r>
          </a:p>
        </p:txBody>
      </p:sp>
    </p:spTree>
    <p:extLst>
      <p:ext uri="{BB962C8B-B14F-4D97-AF65-F5344CB8AC3E}">
        <p14:creationId xmlns:p14="http://schemas.microsoft.com/office/powerpoint/2010/main" val="250245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55022" y="0"/>
            <a:ext cx="8909466" cy="620688"/>
          </a:xfrm>
          <a:solidFill>
            <a:srgbClr val="00B0F0"/>
          </a:solidFill>
        </p:spPr>
        <p:txBody>
          <a:bodyPr>
            <a:normAutofit fontScale="90000"/>
          </a:bodyPr>
          <a:lstStyle/>
          <a:p>
            <a:r>
              <a:rPr lang="en-US" sz="3600" b="1" dirty="0"/>
              <a:t>Spectra of structural skin displacements levels (SDL)</a:t>
            </a:r>
          </a:p>
        </p:txBody>
      </p:sp>
      <p:sp>
        <p:nvSpPr>
          <p:cNvPr id="2" name="Obdélník 1"/>
          <p:cNvSpPr/>
          <p:nvPr/>
        </p:nvSpPr>
        <p:spPr>
          <a:xfrm>
            <a:off x="374053" y="5934670"/>
            <a:ext cx="8712968" cy="954107"/>
          </a:xfrm>
          <a:prstGeom prst="rect">
            <a:avLst/>
          </a:prstGeom>
        </p:spPr>
        <p:txBody>
          <a:bodyPr wrap="square">
            <a:spAutoFit/>
          </a:bodyPr>
          <a:lstStyle/>
          <a:p>
            <a:r>
              <a:rPr lang="en-US" sz="1400" dirty="0">
                <a:solidFill>
                  <a:prstClr val="black"/>
                </a:solidFill>
              </a:rPr>
              <a:t>Spectra were measured by laser </a:t>
            </a:r>
            <a:r>
              <a:rPr lang="en-US" sz="1400" dirty="0" err="1">
                <a:solidFill>
                  <a:prstClr val="black"/>
                </a:solidFill>
              </a:rPr>
              <a:t>vibrometers</a:t>
            </a:r>
            <a:r>
              <a:rPr lang="en-US" sz="1400" dirty="0">
                <a:solidFill>
                  <a:prstClr val="black"/>
                </a:solidFill>
              </a:rPr>
              <a:t> LV1 near larynx (marked by vib1 in first row left) and LV2 on nose (marked in first row by vib2 right) and by accelerometers ACC1 placed on larynx (marked by acc1 in lower row left) and by ACC2 placed near the ear (marked by acc2 in lower row right). Measurement is presented for resonant phonation [pa:] by female 1.</a:t>
            </a:r>
          </a:p>
        </p:txBody>
      </p:sp>
      <p:sp>
        <p:nvSpPr>
          <p:cNvPr id="7" name="Obdélník 6"/>
          <p:cNvSpPr/>
          <p:nvPr/>
        </p:nvSpPr>
        <p:spPr>
          <a:xfrm>
            <a:off x="55021" y="646759"/>
            <a:ext cx="846257" cy="307777"/>
          </a:xfrm>
          <a:prstGeom prst="rect">
            <a:avLst/>
          </a:prstGeom>
        </p:spPr>
        <p:txBody>
          <a:bodyPr wrap="none">
            <a:spAutoFit/>
          </a:bodyPr>
          <a:lstStyle/>
          <a:p>
            <a:r>
              <a:rPr lang="en-US" sz="1400" b="1" dirty="0">
                <a:solidFill>
                  <a:prstClr val="black"/>
                </a:solidFill>
              </a:rPr>
              <a:t>resonant</a:t>
            </a:r>
          </a:p>
        </p:txBody>
      </p:sp>
      <p:sp>
        <p:nvSpPr>
          <p:cNvPr id="8" name="Obdélník 7"/>
          <p:cNvSpPr/>
          <p:nvPr/>
        </p:nvSpPr>
        <p:spPr>
          <a:xfrm>
            <a:off x="74256" y="1268760"/>
            <a:ext cx="710451" cy="246221"/>
          </a:xfrm>
          <a:prstGeom prst="rect">
            <a:avLst/>
          </a:prstGeom>
        </p:spPr>
        <p:txBody>
          <a:bodyPr wrap="none">
            <a:spAutoFit/>
          </a:bodyPr>
          <a:lstStyle/>
          <a:p>
            <a:r>
              <a:rPr lang="en-US" sz="1000" dirty="0">
                <a:solidFill>
                  <a:prstClr val="black"/>
                </a:solidFill>
              </a:rPr>
              <a:t>f</a:t>
            </a:r>
            <a:r>
              <a:rPr lang="en-US" sz="900" dirty="0">
                <a:solidFill>
                  <a:prstClr val="black"/>
                </a:solidFill>
              </a:rPr>
              <a:t>0</a:t>
            </a:r>
            <a:r>
              <a:rPr lang="en-US" sz="1000" dirty="0">
                <a:solidFill>
                  <a:prstClr val="black"/>
                </a:solidFill>
              </a:rPr>
              <a:t>=160 Hz</a:t>
            </a:r>
          </a:p>
        </p:txBody>
      </p:sp>
      <p:sp>
        <p:nvSpPr>
          <p:cNvPr id="15" name="Obdélník 14"/>
          <p:cNvSpPr/>
          <p:nvPr/>
        </p:nvSpPr>
        <p:spPr>
          <a:xfrm>
            <a:off x="2580" y="1514981"/>
            <a:ext cx="851515" cy="246221"/>
          </a:xfrm>
          <a:prstGeom prst="rect">
            <a:avLst/>
          </a:prstGeom>
        </p:spPr>
        <p:txBody>
          <a:bodyPr wrap="none">
            <a:spAutoFit/>
          </a:bodyPr>
          <a:lstStyle/>
          <a:p>
            <a:r>
              <a:rPr lang="en-US" sz="1000" dirty="0" err="1">
                <a:solidFill>
                  <a:prstClr val="black"/>
                </a:solidFill>
              </a:rPr>
              <a:t>Psub</a:t>
            </a:r>
            <a:r>
              <a:rPr lang="en-US" sz="1000" dirty="0">
                <a:solidFill>
                  <a:prstClr val="black"/>
                </a:solidFill>
              </a:rPr>
              <a:t>=115 Pa</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78" y="662787"/>
            <a:ext cx="7788581" cy="536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6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0" y="3196"/>
            <a:ext cx="9144000" cy="473476"/>
          </a:xfrm>
          <a:solidFill>
            <a:srgbClr val="00B0F0"/>
          </a:solidFill>
        </p:spPr>
        <p:txBody>
          <a:bodyPr>
            <a:normAutofit fontScale="90000"/>
          </a:bodyPr>
          <a:lstStyle/>
          <a:p>
            <a:r>
              <a:rPr lang="en-US" sz="3600" b="1" dirty="0"/>
              <a:t>Spectra of structural skin displacements levels (SDL)</a:t>
            </a:r>
          </a:p>
        </p:txBody>
      </p:sp>
      <p:sp>
        <p:nvSpPr>
          <p:cNvPr id="4" name="Obdélník 3"/>
          <p:cNvSpPr/>
          <p:nvPr/>
        </p:nvSpPr>
        <p:spPr>
          <a:xfrm>
            <a:off x="0" y="476672"/>
            <a:ext cx="1187624" cy="307777"/>
          </a:xfrm>
          <a:prstGeom prst="rect">
            <a:avLst/>
          </a:prstGeom>
        </p:spPr>
        <p:txBody>
          <a:bodyPr wrap="square">
            <a:spAutoFit/>
          </a:bodyPr>
          <a:lstStyle/>
          <a:p>
            <a:r>
              <a:rPr lang="en-US" sz="1400" b="1" dirty="0">
                <a:solidFill>
                  <a:prstClr val="black"/>
                </a:solidFill>
              </a:rPr>
              <a:t>non-resonant</a:t>
            </a:r>
          </a:p>
        </p:txBody>
      </p:sp>
      <p:sp>
        <p:nvSpPr>
          <p:cNvPr id="5" name="Obdélník 4"/>
          <p:cNvSpPr/>
          <p:nvPr/>
        </p:nvSpPr>
        <p:spPr>
          <a:xfrm>
            <a:off x="-75499" y="1033023"/>
            <a:ext cx="702436" cy="246221"/>
          </a:xfrm>
          <a:prstGeom prst="rect">
            <a:avLst/>
          </a:prstGeom>
        </p:spPr>
        <p:txBody>
          <a:bodyPr wrap="none">
            <a:spAutoFit/>
          </a:bodyPr>
          <a:lstStyle/>
          <a:p>
            <a:r>
              <a:rPr lang="en-US" sz="1000" dirty="0">
                <a:solidFill>
                  <a:prstClr val="black"/>
                </a:solidFill>
              </a:rPr>
              <a:t>f</a:t>
            </a:r>
            <a:r>
              <a:rPr lang="en-US" sz="900" dirty="0">
                <a:solidFill>
                  <a:prstClr val="black"/>
                </a:solidFill>
              </a:rPr>
              <a:t>0</a:t>
            </a:r>
            <a:r>
              <a:rPr lang="en-US" sz="1000" dirty="0">
                <a:solidFill>
                  <a:prstClr val="black"/>
                </a:solidFill>
              </a:rPr>
              <a:t>=165 Hz</a:t>
            </a:r>
          </a:p>
        </p:txBody>
      </p:sp>
      <p:sp>
        <p:nvSpPr>
          <p:cNvPr id="6" name="Obdélník 5"/>
          <p:cNvSpPr/>
          <p:nvPr/>
        </p:nvSpPr>
        <p:spPr>
          <a:xfrm>
            <a:off x="-53770" y="1279244"/>
            <a:ext cx="851515" cy="246221"/>
          </a:xfrm>
          <a:prstGeom prst="rect">
            <a:avLst/>
          </a:prstGeom>
        </p:spPr>
        <p:txBody>
          <a:bodyPr wrap="none">
            <a:spAutoFit/>
          </a:bodyPr>
          <a:lstStyle/>
          <a:p>
            <a:r>
              <a:rPr lang="en-US" sz="1000" dirty="0" err="1">
                <a:solidFill>
                  <a:prstClr val="black"/>
                </a:solidFill>
              </a:rPr>
              <a:t>Psub</a:t>
            </a:r>
            <a:r>
              <a:rPr lang="en-US" sz="1000" dirty="0">
                <a:solidFill>
                  <a:prstClr val="black"/>
                </a:solidFill>
              </a:rPr>
              <a:t>=260 Pa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914" y="3296057"/>
            <a:ext cx="3874008" cy="278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140" y="495416"/>
            <a:ext cx="3874008" cy="278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296057"/>
            <a:ext cx="3874008" cy="278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95416"/>
            <a:ext cx="3874008" cy="278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a:extLst>
              <a:ext uri="{FF2B5EF4-FFF2-40B4-BE49-F238E27FC236}">
                <a16:creationId xmlns:a16="http://schemas.microsoft.com/office/drawing/2014/main" id="{ADF08A15-C052-9904-3FD3-61371EF48D14}"/>
              </a:ext>
            </a:extLst>
          </p:cNvPr>
          <p:cNvSpPr/>
          <p:nvPr/>
        </p:nvSpPr>
        <p:spPr>
          <a:xfrm>
            <a:off x="107504" y="6098483"/>
            <a:ext cx="9036496" cy="954107"/>
          </a:xfrm>
          <a:prstGeom prst="rect">
            <a:avLst/>
          </a:prstGeom>
        </p:spPr>
        <p:txBody>
          <a:bodyPr wrap="square">
            <a:spAutoFit/>
          </a:bodyPr>
          <a:lstStyle/>
          <a:p>
            <a:r>
              <a:rPr lang="en-US" sz="1400" dirty="0">
                <a:solidFill>
                  <a:prstClr val="black"/>
                </a:solidFill>
              </a:rPr>
              <a:t>Spectra were measured by laser </a:t>
            </a:r>
            <a:r>
              <a:rPr lang="en-US" sz="1400" dirty="0" err="1">
                <a:solidFill>
                  <a:prstClr val="black"/>
                </a:solidFill>
              </a:rPr>
              <a:t>vibrometers</a:t>
            </a:r>
            <a:r>
              <a:rPr lang="en-US" sz="1400" dirty="0">
                <a:solidFill>
                  <a:prstClr val="black"/>
                </a:solidFill>
              </a:rPr>
              <a:t> LV1 near larynx (marked by vib1 in first row left) and LV2 on nose (marked in first row by vib2 right) and by accelerometers ACC1 placed on larynx (marked by acc1 in lower row left) and by ACC2 placed near the ear (marked by acc2 in lower row right). Measurement is presented for resonant phonation [pa:] by female 1.</a:t>
            </a:r>
          </a:p>
        </p:txBody>
      </p:sp>
    </p:spTree>
    <p:extLst>
      <p:ext uri="{BB962C8B-B14F-4D97-AF65-F5344CB8AC3E}">
        <p14:creationId xmlns:p14="http://schemas.microsoft.com/office/powerpoint/2010/main" val="361326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7839"/>
            <a:ext cx="8229600" cy="360040"/>
          </a:xfrm>
        </p:spPr>
        <p:txBody>
          <a:bodyPr>
            <a:normAutofit fontScale="90000"/>
          </a:bodyPr>
          <a:lstStyle/>
          <a:p>
            <a:pPr lvl="0"/>
            <a:br>
              <a:rPr lang="en-US" sz="1200" i="1" dirty="0"/>
            </a:br>
            <a:r>
              <a:rPr lang="en-US" dirty="0"/>
              <a:t> </a:t>
            </a:r>
          </a:p>
        </p:txBody>
      </p:sp>
      <p:graphicFrame>
        <p:nvGraphicFramePr>
          <p:cNvPr id="4" name="Tabulka 3"/>
          <p:cNvGraphicFramePr>
            <a:graphicFrameLocks noGrp="1"/>
          </p:cNvGraphicFramePr>
          <p:nvPr>
            <p:extLst>
              <p:ext uri="{D42A27DB-BD31-4B8C-83A1-F6EECF244321}">
                <p14:modId xmlns:p14="http://schemas.microsoft.com/office/powerpoint/2010/main" val="1004029937"/>
              </p:ext>
            </p:extLst>
          </p:nvPr>
        </p:nvGraphicFramePr>
        <p:xfrm>
          <a:off x="1508102" y="680318"/>
          <a:ext cx="5904657" cy="2652901"/>
        </p:xfrm>
        <a:graphic>
          <a:graphicData uri="http://schemas.openxmlformats.org/drawingml/2006/table">
            <a:tbl>
              <a:tblPr firstRow="1" firstCol="1" bandRow="1">
                <a:tableStyleId>{5C22544A-7EE6-4342-B048-85BDC9FD1C3A}</a:tableStyleId>
              </a:tblPr>
              <a:tblGrid>
                <a:gridCol w="2042171">
                  <a:extLst>
                    <a:ext uri="{9D8B030D-6E8A-4147-A177-3AD203B41FA5}">
                      <a16:colId xmlns:a16="http://schemas.microsoft.com/office/drawing/2014/main" val="20000"/>
                    </a:ext>
                  </a:extLst>
                </a:gridCol>
                <a:gridCol w="945012">
                  <a:extLst>
                    <a:ext uri="{9D8B030D-6E8A-4147-A177-3AD203B41FA5}">
                      <a16:colId xmlns:a16="http://schemas.microsoft.com/office/drawing/2014/main" val="20001"/>
                    </a:ext>
                  </a:extLst>
                </a:gridCol>
                <a:gridCol w="1027450">
                  <a:extLst>
                    <a:ext uri="{9D8B030D-6E8A-4147-A177-3AD203B41FA5}">
                      <a16:colId xmlns:a16="http://schemas.microsoft.com/office/drawing/2014/main" val="20002"/>
                    </a:ext>
                  </a:extLst>
                </a:gridCol>
                <a:gridCol w="945012">
                  <a:extLst>
                    <a:ext uri="{9D8B030D-6E8A-4147-A177-3AD203B41FA5}">
                      <a16:colId xmlns:a16="http://schemas.microsoft.com/office/drawing/2014/main" val="20003"/>
                    </a:ext>
                  </a:extLst>
                </a:gridCol>
                <a:gridCol w="945012">
                  <a:extLst>
                    <a:ext uri="{9D8B030D-6E8A-4147-A177-3AD203B41FA5}">
                      <a16:colId xmlns:a16="http://schemas.microsoft.com/office/drawing/2014/main" val="20004"/>
                    </a:ext>
                  </a:extLst>
                </a:gridCol>
              </a:tblGrid>
              <a:tr h="36292">
                <a:tc>
                  <a:txBody>
                    <a:bodyPr/>
                    <a:lstStyle/>
                    <a:p>
                      <a:pPr algn="l">
                        <a:spcAft>
                          <a:spcPts val="0"/>
                        </a:spcAft>
                      </a:pPr>
                      <a:r>
                        <a:rPr lang="en-US" sz="1100" kern="100" dirty="0">
                          <a:effectLst/>
                          <a:latin typeface="+mn-lt"/>
                        </a:rPr>
                        <a:t>Displacements computed</a:t>
                      </a:r>
                    </a:p>
                    <a:p>
                      <a:pPr algn="l">
                        <a:spcAft>
                          <a:spcPts val="0"/>
                        </a:spcAft>
                      </a:pPr>
                      <a:r>
                        <a:rPr lang="en-US" sz="1100" kern="100" dirty="0">
                          <a:effectLst/>
                          <a:latin typeface="+mn-lt"/>
                        </a:rPr>
                        <a:t>from time signals (M109):</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rPr>
                        <a:t>VIB1</a:t>
                      </a:r>
                    </a:p>
                    <a:p>
                      <a:pPr algn="ctr">
                        <a:spcAft>
                          <a:spcPts val="0"/>
                        </a:spcAft>
                      </a:pPr>
                      <a:r>
                        <a:rPr lang="en-US" sz="1100" kern="100" dirty="0">
                          <a:effectLst/>
                          <a:latin typeface="+mn-lt"/>
                        </a:rPr>
                        <a:t>larynx</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rPr>
                        <a:t>VIB2</a:t>
                      </a:r>
                    </a:p>
                    <a:p>
                      <a:pPr algn="ctr">
                        <a:spcAft>
                          <a:spcPts val="0"/>
                        </a:spcAft>
                      </a:pPr>
                      <a:r>
                        <a:rPr lang="en-US" sz="1100" kern="100" dirty="0">
                          <a:effectLst/>
                          <a:latin typeface="+mn-lt"/>
                        </a:rPr>
                        <a:t>nose</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a:effectLst/>
                          <a:latin typeface="+mn-lt"/>
                        </a:rPr>
                        <a:t>ACC1</a:t>
                      </a:r>
                    </a:p>
                    <a:p>
                      <a:pPr algn="ctr">
                        <a:spcAft>
                          <a:spcPts val="0"/>
                        </a:spcAft>
                      </a:pPr>
                      <a:r>
                        <a:rPr lang="en-US" sz="1100" kern="100">
                          <a:effectLst/>
                          <a:latin typeface="+mn-lt"/>
                        </a:rPr>
                        <a:t>larynx</a:t>
                      </a:r>
                      <a:endParaRPr lang="en-US" sz="1100" kern="10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rPr>
                        <a:t>ACC2</a:t>
                      </a:r>
                    </a:p>
                    <a:p>
                      <a:pPr algn="ctr">
                        <a:spcAft>
                          <a:spcPts val="0"/>
                        </a:spcAft>
                      </a:pPr>
                      <a:r>
                        <a:rPr lang="en-US" sz="1100" kern="100" dirty="0">
                          <a:effectLst/>
                          <a:latin typeface="+mn-lt"/>
                        </a:rPr>
                        <a:t>ear</a:t>
                      </a:r>
                      <a:endParaRPr lang="en-US" sz="1100" kern="100" dirty="0">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331433">
                <a:tc>
                  <a:txBody>
                    <a:bodyPr/>
                    <a:lstStyle/>
                    <a:p>
                      <a:pPr algn="l">
                        <a:spcAft>
                          <a:spcPts val="0"/>
                        </a:spcAft>
                      </a:pPr>
                      <a:r>
                        <a:rPr lang="en-US" sz="1100" kern="100" dirty="0">
                          <a:effectLst/>
                          <a:latin typeface="+mn-lt"/>
                          <a:ea typeface="Calibri"/>
                          <a:cs typeface="Times New Roman"/>
                        </a:rPr>
                        <a:t>RMS displacement [µm]</a:t>
                      </a:r>
                      <a:endParaRPr lang="en-US" sz="1100" kern="100" dirty="0">
                        <a:effectLst/>
                        <a:latin typeface="+mn-lt"/>
                        <a:ea typeface="Times New Roman"/>
                        <a:cs typeface="Times New Roman"/>
                      </a:endParaRPr>
                    </a:p>
                    <a:p>
                      <a:pPr algn="l">
                        <a:spcAft>
                          <a:spcPts val="0"/>
                        </a:spcAft>
                      </a:pPr>
                      <a:r>
                        <a:rPr lang="en-US" sz="1100" kern="100" dirty="0">
                          <a:effectLst/>
                          <a:latin typeface="+mn-lt"/>
                          <a:ea typeface="Calibri"/>
                          <a:cs typeface="Times New Roman"/>
                        </a:rPr>
                        <a:t>average for </a:t>
                      </a:r>
                      <a:r>
                        <a:rPr lang="en-US" sz="1100" kern="100" dirty="0">
                          <a:solidFill>
                            <a:srgbClr val="FFFF00"/>
                          </a:solidFill>
                          <a:effectLst/>
                          <a:latin typeface="+mn-lt"/>
                          <a:ea typeface="Calibri"/>
                          <a:cs typeface="Times New Roman"/>
                        </a:rPr>
                        <a:t>resonant</a:t>
                      </a:r>
                      <a:r>
                        <a:rPr lang="en-US" sz="1100" kern="100" dirty="0">
                          <a:effectLst/>
                          <a:latin typeface="+mn-lt"/>
                          <a:ea typeface="Calibri"/>
                          <a:cs typeface="Times New Roman"/>
                        </a:rPr>
                        <a:t> voice</a:t>
                      </a:r>
                      <a:endParaRPr lang="en-US" sz="1100" kern="100" dirty="0">
                        <a:effectLst/>
                        <a:latin typeface="+mn-lt"/>
                        <a:ea typeface="Times New Roman"/>
                        <a:cs typeface="Times New Roman"/>
                      </a:endParaRPr>
                    </a:p>
                  </a:txBody>
                  <a:tcPr marL="68580" marR="68580" marT="0" marB="0"/>
                </a:tc>
                <a:tc>
                  <a:txBody>
                    <a:bodyPr/>
                    <a:lstStyle/>
                    <a:p>
                      <a:pPr algn="ctr" fontAlgn="b"/>
                      <a:r>
                        <a:rPr lang="en-US" sz="1100" b="1" i="0" u="none" strike="noStrike">
                          <a:solidFill>
                            <a:srgbClr val="000000"/>
                          </a:solidFill>
                          <a:effectLst/>
                          <a:latin typeface="+mn-lt"/>
                        </a:rPr>
                        <a:t>1.300</a:t>
                      </a:r>
                    </a:p>
                  </a:txBody>
                  <a:tcPr marL="9525" marR="9525" marT="9525" marB="0" anchor="b"/>
                </a:tc>
                <a:tc>
                  <a:txBody>
                    <a:bodyPr/>
                    <a:lstStyle/>
                    <a:p>
                      <a:pPr algn="ctr" fontAlgn="b"/>
                      <a:r>
                        <a:rPr lang="en-US" sz="1100" b="0" i="0" u="none" strike="noStrike">
                          <a:solidFill>
                            <a:srgbClr val="000000"/>
                          </a:solidFill>
                          <a:effectLst/>
                          <a:latin typeface="+mn-lt"/>
                        </a:rPr>
                        <a:t>0.165</a:t>
                      </a:r>
                    </a:p>
                  </a:txBody>
                  <a:tcPr marL="9525" marR="9525" marT="9525" marB="0" anchor="b"/>
                </a:tc>
                <a:tc>
                  <a:txBody>
                    <a:bodyPr/>
                    <a:lstStyle/>
                    <a:p>
                      <a:pPr algn="ctr" fontAlgn="b"/>
                      <a:r>
                        <a:rPr lang="en-US" sz="1100" b="1" i="0" u="none" strike="noStrike" dirty="0">
                          <a:solidFill>
                            <a:srgbClr val="000000"/>
                          </a:solidFill>
                          <a:effectLst/>
                          <a:latin typeface="+mn-lt"/>
                        </a:rPr>
                        <a:t>0.815</a:t>
                      </a:r>
                    </a:p>
                  </a:txBody>
                  <a:tcPr marL="9525" marR="9525" marT="9525" marB="0" anchor="b"/>
                </a:tc>
                <a:tc>
                  <a:txBody>
                    <a:bodyPr/>
                    <a:lstStyle/>
                    <a:p>
                      <a:pPr algn="ctr" fontAlgn="b"/>
                      <a:r>
                        <a:rPr lang="en-US" sz="1100" b="0" i="0" u="none" strike="noStrike" dirty="0">
                          <a:solidFill>
                            <a:srgbClr val="000000"/>
                          </a:solidFill>
                          <a:effectLst/>
                          <a:latin typeface="+mn-lt"/>
                        </a:rPr>
                        <a:t>0.122</a:t>
                      </a:r>
                    </a:p>
                  </a:txBody>
                  <a:tcPr marL="9525" marR="9525" marT="9525" marB="0" anchor="b"/>
                </a:tc>
                <a:extLst>
                  <a:ext uri="{0D108BD9-81ED-4DB2-BD59-A6C34878D82A}">
                    <a16:rowId xmlns:a16="http://schemas.microsoft.com/office/drawing/2014/main" val="10001"/>
                  </a:ext>
                </a:extLst>
              </a:tr>
              <a:tr h="392929">
                <a:tc>
                  <a:txBody>
                    <a:bodyPr/>
                    <a:lstStyle/>
                    <a:p>
                      <a:pPr algn="l">
                        <a:spcAft>
                          <a:spcPts val="0"/>
                        </a:spcAft>
                      </a:pPr>
                      <a:r>
                        <a:rPr lang="en-US" sz="1100" kern="100" dirty="0">
                          <a:effectLst/>
                          <a:latin typeface="+mn-lt"/>
                          <a:ea typeface="Calibri"/>
                          <a:cs typeface="Times New Roman"/>
                        </a:rPr>
                        <a:t>RMS displacements [µm]</a:t>
                      </a:r>
                      <a:endParaRPr lang="en-US" sz="1100" kern="100" dirty="0">
                        <a:effectLst/>
                        <a:latin typeface="+mn-lt"/>
                        <a:ea typeface="Times New Roman"/>
                        <a:cs typeface="Times New Roman"/>
                      </a:endParaRPr>
                    </a:p>
                    <a:p>
                      <a:pPr algn="l">
                        <a:spcAft>
                          <a:spcPts val="0"/>
                        </a:spcAft>
                      </a:pPr>
                      <a:r>
                        <a:rPr lang="en-US" sz="1100" kern="100" dirty="0">
                          <a:effectLst/>
                          <a:latin typeface="+mn-lt"/>
                          <a:ea typeface="Calibri"/>
                          <a:cs typeface="Times New Roman"/>
                        </a:rPr>
                        <a:t>average for </a:t>
                      </a:r>
                      <a:r>
                        <a:rPr lang="en-US" sz="1100" kern="100" dirty="0">
                          <a:solidFill>
                            <a:srgbClr val="FFFF00"/>
                          </a:solidFill>
                          <a:effectLst/>
                          <a:latin typeface="+mn-lt"/>
                          <a:ea typeface="Calibri"/>
                          <a:cs typeface="Times New Roman"/>
                        </a:rPr>
                        <a:t>non- resonant</a:t>
                      </a:r>
                      <a:r>
                        <a:rPr lang="en-US" sz="1100" kern="100" dirty="0">
                          <a:effectLst/>
                          <a:latin typeface="+mn-lt"/>
                          <a:ea typeface="Calibri"/>
                          <a:cs typeface="Times New Roman"/>
                        </a:rPr>
                        <a:t> voice</a:t>
                      </a:r>
                      <a:endParaRPr lang="en-US" sz="1100" kern="100" dirty="0">
                        <a:effectLst/>
                        <a:latin typeface="+mn-lt"/>
                        <a:ea typeface="Times New Roman"/>
                        <a:cs typeface="Times New Roman"/>
                      </a:endParaRPr>
                    </a:p>
                  </a:txBody>
                  <a:tcPr marL="68580" marR="68580" marT="0" marB="0"/>
                </a:tc>
                <a:tc>
                  <a:txBody>
                    <a:bodyPr/>
                    <a:lstStyle/>
                    <a:p>
                      <a:pPr algn="ctr" fontAlgn="b"/>
                      <a:r>
                        <a:rPr lang="en-US" sz="1100" b="0" i="0" u="none" strike="noStrike" dirty="0">
                          <a:solidFill>
                            <a:srgbClr val="000000"/>
                          </a:solidFill>
                          <a:effectLst/>
                          <a:latin typeface="+mn-lt"/>
                        </a:rPr>
                        <a:t>1.270</a:t>
                      </a:r>
                    </a:p>
                  </a:txBody>
                  <a:tcPr marL="9525" marR="9525" marT="9525" marB="0" anchor="b"/>
                </a:tc>
                <a:tc>
                  <a:txBody>
                    <a:bodyPr/>
                    <a:lstStyle/>
                    <a:p>
                      <a:pPr algn="ctr" fontAlgn="b"/>
                      <a:r>
                        <a:rPr lang="en-US" sz="1100" b="1" i="0" u="none" strike="noStrike" dirty="0">
                          <a:solidFill>
                            <a:srgbClr val="000000"/>
                          </a:solidFill>
                          <a:effectLst/>
                          <a:latin typeface="+mn-lt"/>
                        </a:rPr>
                        <a:t>0.265</a:t>
                      </a:r>
                    </a:p>
                  </a:txBody>
                  <a:tcPr marL="9525" marR="9525" marT="9525" marB="0" anchor="b"/>
                </a:tc>
                <a:tc>
                  <a:txBody>
                    <a:bodyPr/>
                    <a:lstStyle/>
                    <a:p>
                      <a:pPr algn="ctr" fontAlgn="b"/>
                      <a:r>
                        <a:rPr lang="en-US" sz="1100" b="0" i="0" u="none" strike="noStrike" dirty="0">
                          <a:solidFill>
                            <a:srgbClr val="000000"/>
                          </a:solidFill>
                          <a:effectLst/>
                          <a:latin typeface="+mn-lt"/>
                        </a:rPr>
                        <a:t>0.633</a:t>
                      </a:r>
                    </a:p>
                  </a:txBody>
                  <a:tcPr marL="9525" marR="9525" marT="9525" marB="0" anchor="b"/>
                </a:tc>
                <a:tc>
                  <a:txBody>
                    <a:bodyPr/>
                    <a:lstStyle/>
                    <a:p>
                      <a:pPr algn="ctr" fontAlgn="b"/>
                      <a:r>
                        <a:rPr lang="en-US" sz="1100" b="1" i="0" u="none" strike="noStrike" dirty="0">
                          <a:solidFill>
                            <a:srgbClr val="000000"/>
                          </a:solidFill>
                          <a:effectLst/>
                          <a:latin typeface="+mn-lt"/>
                        </a:rPr>
                        <a:t>0.150</a:t>
                      </a:r>
                    </a:p>
                  </a:txBody>
                  <a:tcPr marL="9525" marR="9525" marT="9525" marB="0" anchor="b"/>
                </a:tc>
                <a:extLst>
                  <a:ext uri="{0D108BD9-81ED-4DB2-BD59-A6C34878D82A}">
                    <a16:rowId xmlns:a16="http://schemas.microsoft.com/office/drawing/2014/main" val="10002"/>
                  </a:ext>
                </a:extLst>
              </a:tr>
              <a:tr h="224094">
                <a:tc gridSpan="5">
                  <a:txBody>
                    <a:bodyPr/>
                    <a:lstStyle/>
                    <a:p>
                      <a:pPr algn="ctr">
                        <a:spcAft>
                          <a:spcPts val="0"/>
                        </a:spcAft>
                      </a:pPr>
                      <a:r>
                        <a:rPr lang="en-US" sz="1100" b="1" kern="100" dirty="0">
                          <a:effectLst/>
                          <a:latin typeface="+mn-lt"/>
                          <a:ea typeface="Calibri"/>
                          <a:cs typeface="Times New Roman"/>
                        </a:rPr>
                        <a:t>Data resulted from spectra SDL [dB] of displacements</a:t>
                      </a:r>
                      <a:endParaRPr lang="en-US" sz="1100" kern="100" dirty="0">
                        <a:effectLst/>
                        <a:latin typeface="+mn-lt"/>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33509">
                <a:tc>
                  <a:txBody>
                    <a:bodyPr/>
                    <a:lstStyle/>
                    <a:p>
                      <a:pPr algn="l">
                        <a:spcAft>
                          <a:spcPts val="0"/>
                        </a:spcAft>
                      </a:pPr>
                      <a:r>
                        <a:rPr lang="en-US" sz="1100" kern="100" dirty="0">
                          <a:effectLst/>
                          <a:latin typeface="+mn-lt"/>
                          <a:ea typeface="Calibri"/>
                          <a:cs typeface="Times New Roman"/>
                        </a:rPr>
                        <a:t>L</a:t>
                      </a:r>
                      <a:r>
                        <a:rPr lang="en-US" sz="1100" kern="100" baseline="-25000" dirty="0">
                          <a:effectLst/>
                          <a:latin typeface="+mn-lt"/>
                          <a:ea typeface="Calibri"/>
                          <a:cs typeface="Times New Roman"/>
                        </a:rPr>
                        <a:t>1  </a:t>
                      </a:r>
                      <a:r>
                        <a:rPr lang="en-US" sz="1100" kern="100" dirty="0">
                          <a:effectLst/>
                          <a:latin typeface="+mn-lt"/>
                          <a:ea typeface="Calibri"/>
                          <a:cs typeface="Times New Roman"/>
                        </a:rPr>
                        <a:t>[dB] resonant </a:t>
                      </a:r>
                      <a:endParaRPr lang="en-US" sz="1100" kern="100" dirty="0">
                        <a:effectLst/>
                        <a:latin typeface="+mn-lt"/>
                        <a:ea typeface="Times New Roman"/>
                        <a:cs typeface="Times New Roman"/>
                      </a:endParaRPr>
                    </a:p>
                  </a:txBody>
                  <a:tcPr marL="68580" marR="68580" marT="0" marB="0"/>
                </a:tc>
                <a:tc>
                  <a:txBody>
                    <a:bodyPr/>
                    <a:lstStyle/>
                    <a:p>
                      <a:pPr algn="ctr" fontAlgn="b"/>
                      <a:r>
                        <a:rPr lang="en-US" sz="1100" b="1" i="0" u="none" strike="noStrike" dirty="0">
                          <a:solidFill>
                            <a:srgbClr val="000000"/>
                          </a:solidFill>
                          <a:effectLst/>
                          <a:latin typeface="+mn-lt"/>
                        </a:rPr>
                        <a:t>60.3</a:t>
                      </a:r>
                    </a:p>
                  </a:txBody>
                  <a:tcPr marL="9525" marR="9525" marT="9525" marB="0" anchor="b"/>
                </a:tc>
                <a:tc>
                  <a:txBody>
                    <a:bodyPr/>
                    <a:lstStyle/>
                    <a:p>
                      <a:pPr algn="ctr" fontAlgn="b"/>
                      <a:r>
                        <a:rPr lang="en-US" sz="1100" b="0" i="0" u="none" strike="noStrike">
                          <a:solidFill>
                            <a:srgbClr val="000000"/>
                          </a:solidFill>
                          <a:effectLst/>
                          <a:latin typeface="+mn-lt"/>
                        </a:rPr>
                        <a:t>40.9</a:t>
                      </a:r>
                    </a:p>
                  </a:txBody>
                  <a:tcPr marL="9525" marR="9525" marT="9525" marB="0" anchor="b"/>
                </a:tc>
                <a:tc>
                  <a:txBody>
                    <a:bodyPr/>
                    <a:lstStyle/>
                    <a:p>
                      <a:pPr algn="ctr" fontAlgn="b"/>
                      <a:r>
                        <a:rPr lang="en-US" sz="1100" b="1" i="0" u="none" strike="noStrike" dirty="0">
                          <a:solidFill>
                            <a:srgbClr val="000000"/>
                          </a:solidFill>
                          <a:effectLst/>
                          <a:latin typeface="+mn-lt"/>
                        </a:rPr>
                        <a:t>55.6</a:t>
                      </a:r>
                    </a:p>
                  </a:txBody>
                  <a:tcPr marL="9525" marR="9525" marT="9525" marB="0" anchor="b"/>
                </a:tc>
                <a:tc>
                  <a:txBody>
                    <a:bodyPr/>
                    <a:lstStyle/>
                    <a:p>
                      <a:pPr algn="ctr" fontAlgn="b"/>
                      <a:r>
                        <a:rPr lang="en-US" sz="1100" b="0" i="0" u="none" strike="noStrike" dirty="0">
                          <a:solidFill>
                            <a:srgbClr val="000000"/>
                          </a:solidFill>
                          <a:effectLst/>
                          <a:latin typeface="+mn-lt"/>
                        </a:rPr>
                        <a:t>38.7</a:t>
                      </a:r>
                    </a:p>
                  </a:txBody>
                  <a:tcPr marL="9525" marR="9525" marT="9525" marB="0" anchor="b"/>
                </a:tc>
                <a:extLst>
                  <a:ext uri="{0D108BD9-81ED-4DB2-BD59-A6C34878D82A}">
                    <a16:rowId xmlns:a16="http://schemas.microsoft.com/office/drawing/2014/main" val="10004"/>
                  </a:ext>
                </a:extLst>
              </a:tr>
              <a:tr h="225349">
                <a:tc>
                  <a:txBody>
                    <a:bodyPr/>
                    <a:lstStyle/>
                    <a:p>
                      <a:pPr algn="l">
                        <a:spcAft>
                          <a:spcPts val="0"/>
                        </a:spcAft>
                      </a:pPr>
                      <a:r>
                        <a:rPr lang="en-US" sz="1100" kern="100">
                          <a:effectLst/>
                          <a:latin typeface="+mn-lt"/>
                          <a:ea typeface="Calibri"/>
                          <a:cs typeface="Times New Roman"/>
                        </a:rPr>
                        <a:t>L</a:t>
                      </a:r>
                      <a:r>
                        <a:rPr lang="en-US" sz="1100" kern="100" baseline="-25000">
                          <a:effectLst/>
                          <a:latin typeface="+mn-lt"/>
                          <a:ea typeface="Calibri"/>
                          <a:cs typeface="Times New Roman"/>
                        </a:rPr>
                        <a:t>1  </a:t>
                      </a:r>
                      <a:r>
                        <a:rPr lang="en-US" sz="1100" kern="100">
                          <a:effectLst/>
                          <a:latin typeface="+mn-lt"/>
                          <a:ea typeface="Calibri"/>
                          <a:cs typeface="Times New Roman"/>
                        </a:rPr>
                        <a:t>/dB/ non- resonant</a:t>
                      </a:r>
                      <a:endParaRPr lang="en-US" sz="1100" kern="100">
                        <a:effectLst/>
                        <a:latin typeface="+mn-lt"/>
                        <a:ea typeface="Times New Roman"/>
                        <a:cs typeface="Times New Roman"/>
                      </a:endParaRPr>
                    </a:p>
                  </a:txBody>
                  <a:tcPr marL="68580" marR="68580" marT="0" marB="0"/>
                </a:tc>
                <a:tc>
                  <a:txBody>
                    <a:bodyPr/>
                    <a:lstStyle/>
                    <a:p>
                      <a:pPr algn="ctr" fontAlgn="b"/>
                      <a:r>
                        <a:rPr lang="en-US" sz="1100" b="0" i="0" u="none" strike="noStrike" dirty="0">
                          <a:solidFill>
                            <a:srgbClr val="000000"/>
                          </a:solidFill>
                          <a:effectLst/>
                          <a:latin typeface="+mn-lt"/>
                        </a:rPr>
                        <a:t>58.9</a:t>
                      </a:r>
                    </a:p>
                  </a:txBody>
                  <a:tcPr marL="9525" marR="9525" marT="9525" marB="0" anchor="b"/>
                </a:tc>
                <a:tc>
                  <a:txBody>
                    <a:bodyPr/>
                    <a:lstStyle/>
                    <a:p>
                      <a:pPr algn="ctr" fontAlgn="b"/>
                      <a:r>
                        <a:rPr lang="en-US" sz="1100" b="1" i="0" u="none" strike="noStrike" dirty="0">
                          <a:solidFill>
                            <a:srgbClr val="000000"/>
                          </a:solidFill>
                          <a:effectLst/>
                          <a:latin typeface="+mn-lt"/>
                        </a:rPr>
                        <a:t>44.5</a:t>
                      </a:r>
                    </a:p>
                  </a:txBody>
                  <a:tcPr marL="9525" marR="9525" marT="9525" marB="0" anchor="b"/>
                </a:tc>
                <a:tc>
                  <a:txBody>
                    <a:bodyPr/>
                    <a:lstStyle/>
                    <a:p>
                      <a:pPr algn="ctr" fontAlgn="b"/>
                      <a:r>
                        <a:rPr lang="en-US" sz="1100" b="0" i="0" u="none" strike="noStrike" dirty="0">
                          <a:solidFill>
                            <a:srgbClr val="000000"/>
                          </a:solidFill>
                          <a:effectLst/>
                          <a:latin typeface="+mn-lt"/>
                        </a:rPr>
                        <a:t>52.7</a:t>
                      </a:r>
                    </a:p>
                  </a:txBody>
                  <a:tcPr marL="9525" marR="9525" marT="9525" marB="0" anchor="b"/>
                </a:tc>
                <a:tc>
                  <a:txBody>
                    <a:bodyPr/>
                    <a:lstStyle/>
                    <a:p>
                      <a:pPr algn="ctr" fontAlgn="b"/>
                      <a:r>
                        <a:rPr lang="en-US" sz="1100" b="1" i="0" u="none" strike="noStrike" dirty="0">
                          <a:solidFill>
                            <a:srgbClr val="000000"/>
                          </a:solidFill>
                          <a:effectLst/>
                          <a:latin typeface="+mn-lt"/>
                        </a:rPr>
                        <a:t>40.1</a:t>
                      </a:r>
                    </a:p>
                  </a:txBody>
                  <a:tcPr marL="9525" marR="9525" marT="9525" marB="0" anchor="b"/>
                </a:tc>
                <a:extLst>
                  <a:ext uri="{0D108BD9-81ED-4DB2-BD59-A6C34878D82A}">
                    <a16:rowId xmlns:a16="http://schemas.microsoft.com/office/drawing/2014/main" val="10005"/>
                  </a:ext>
                </a:extLst>
              </a:tr>
              <a:tr h="224094">
                <a:tc>
                  <a:txBody>
                    <a:bodyPr/>
                    <a:lstStyle/>
                    <a:p>
                      <a:pPr algn="l">
                        <a:spcAft>
                          <a:spcPts val="0"/>
                        </a:spcAft>
                      </a:pPr>
                      <a:r>
                        <a:rPr lang="en-US" sz="1100" kern="100" dirty="0">
                          <a:effectLst/>
                          <a:latin typeface="+mn-lt"/>
                          <a:ea typeface="Calibri"/>
                          <a:cs typeface="Times New Roman"/>
                        </a:rPr>
                        <a:t>F1 [Hz] resonant</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Times New Roman"/>
                          <a:cs typeface="Times New Roman"/>
                        </a:rPr>
                        <a:t>/</a:t>
                      </a:r>
                    </a:p>
                  </a:txBody>
                  <a:tcPr marL="68580" marR="68580" marT="0" marB="0"/>
                </a:tc>
                <a:tc>
                  <a:txBody>
                    <a:bodyPr/>
                    <a:lstStyle/>
                    <a:p>
                      <a:pPr algn="ctr">
                        <a:spcAft>
                          <a:spcPts val="0"/>
                        </a:spcAft>
                      </a:pPr>
                      <a:r>
                        <a:rPr lang="en-US" sz="1100" kern="100" dirty="0">
                          <a:effectLst/>
                          <a:latin typeface="+mn-lt"/>
                          <a:ea typeface="Times New Roman"/>
                          <a:cs typeface="Times New Roman"/>
                        </a:rPr>
                        <a:t>640</a:t>
                      </a:r>
                    </a:p>
                  </a:txBody>
                  <a:tcPr marL="68580" marR="68580" marT="0" marB="0"/>
                </a:tc>
                <a:tc>
                  <a:txBody>
                    <a:bodyPr/>
                    <a:lstStyle/>
                    <a:p>
                      <a:pPr algn="ctr">
                        <a:spcAft>
                          <a:spcPts val="0"/>
                        </a:spcAft>
                      </a:pPr>
                      <a:r>
                        <a:rPr lang="en-US" sz="1100" kern="100" dirty="0">
                          <a:effectLst/>
                          <a:latin typeface="+mn-lt"/>
                          <a:ea typeface="Calibri"/>
                          <a:cs typeface="Times New Roman"/>
                        </a:rPr>
                        <a:t>697</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Calibri"/>
                          <a:cs typeface="Times New Roman"/>
                        </a:rPr>
                        <a:t>620</a:t>
                      </a:r>
                      <a:endParaRPr lang="en-US" sz="1100" kern="100" dirty="0">
                        <a:effectLst/>
                        <a:latin typeface="+mn-lt"/>
                        <a:ea typeface="Times New Roman"/>
                        <a:cs typeface="Times New Roman"/>
                      </a:endParaRPr>
                    </a:p>
                  </a:txBody>
                  <a:tcPr marL="68580" marR="68580" marT="0" marB="0"/>
                </a:tc>
                <a:extLst>
                  <a:ext uri="{0D108BD9-81ED-4DB2-BD59-A6C34878D82A}">
                    <a16:rowId xmlns:a16="http://schemas.microsoft.com/office/drawing/2014/main" val="10006"/>
                  </a:ext>
                </a:extLst>
              </a:tr>
              <a:tr h="165717">
                <a:tc>
                  <a:txBody>
                    <a:bodyPr/>
                    <a:lstStyle/>
                    <a:p>
                      <a:pPr algn="l">
                        <a:spcAft>
                          <a:spcPts val="0"/>
                        </a:spcAft>
                      </a:pPr>
                      <a:r>
                        <a:rPr lang="en-US" sz="1100" kern="100">
                          <a:effectLst/>
                          <a:latin typeface="+mn-lt"/>
                          <a:ea typeface="Calibri"/>
                          <a:cs typeface="Times New Roman"/>
                        </a:rPr>
                        <a:t>F1 [Hz] non-resonant</a:t>
                      </a:r>
                      <a:endParaRPr lang="en-US" sz="1100" kern="10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Calibri"/>
                          <a:cs typeface="Times New Roman"/>
                        </a:rPr>
                        <a:t>/</a:t>
                      </a:r>
                    </a:p>
                  </a:txBody>
                  <a:tcPr marL="68580" marR="68580" marT="0" marB="0"/>
                </a:tc>
                <a:tc>
                  <a:txBody>
                    <a:bodyPr/>
                    <a:lstStyle/>
                    <a:p>
                      <a:pPr algn="ctr">
                        <a:spcAft>
                          <a:spcPts val="0"/>
                        </a:spcAft>
                      </a:pPr>
                      <a:r>
                        <a:rPr lang="en-US" sz="1100" kern="100" dirty="0">
                          <a:effectLst/>
                          <a:latin typeface="+mn-lt"/>
                          <a:ea typeface="Calibri"/>
                          <a:cs typeface="Times New Roman"/>
                        </a:rPr>
                        <a:t>/</a:t>
                      </a:r>
                    </a:p>
                  </a:txBody>
                  <a:tcPr marL="68580" marR="68580" marT="0" marB="0"/>
                </a:tc>
                <a:tc>
                  <a:txBody>
                    <a:bodyPr/>
                    <a:lstStyle/>
                    <a:p>
                      <a:pPr algn="ctr">
                        <a:spcAft>
                          <a:spcPts val="0"/>
                        </a:spcAft>
                      </a:pPr>
                      <a:r>
                        <a:rPr lang="en-US" sz="1100" kern="100" dirty="0">
                          <a:effectLst/>
                          <a:latin typeface="+mn-lt"/>
                          <a:ea typeface="Calibri"/>
                          <a:cs typeface="Times New Roman"/>
                        </a:rPr>
                        <a:t>720</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Calibri"/>
                          <a:cs typeface="Times New Roman"/>
                        </a:rPr>
                        <a:t>/</a:t>
                      </a:r>
                      <a:endParaRPr lang="en-US" sz="1100" kern="100" dirty="0">
                        <a:effectLst/>
                        <a:latin typeface="+mn-lt"/>
                        <a:ea typeface="Times New Roman"/>
                        <a:cs typeface="Times New Roman"/>
                      </a:endParaRPr>
                    </a:p>
                  </a:txBody>
                  <a:tcPr marL="68580" marR="68580" marT="0" marB="0"/>
                </a:tc>
                <a:extLst>
                  <a:ext uri="{0D108BD9-81ED-4DB2-BD59-A6C34878D82A}">
                    <a16:rowId xmlns:a16="http://schemas.microsoft.com/office/drawing/2014/main" val="10007"/>
                  </a:ext>
                </a:extLst>
              </a:tr>
              <a:tr h="257363">
                <a:tc>
                  <a:txBody>
                    <a:bodyPr/>
                    <a:lstStyle/>
                    <a:p>
                      <a:pPr algn="l">
                        <a:spcAft>
                          <a:spcPts val="0"/>
                        </a:spcAft>
                      </a:pPr>
                      <a:r>
                        <a:rPr lang="en-US" sz="1100" kern="100">
                          <a:effectLst/>
                          <a:latin typeface="+mn-lt"/>
                          <a:ea typeface="Calibri"/>
                          <a:cs typeface="Times New Roman"/>
                        </a:rPr>
                        <a:t>F2 [Hz] resonant </a:t>
                      </a:r>
                      <a:endParaRPr lang="en-US" sz="1100" kern="10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Times New Roman"/>
                          <a:cs typeface="Times New Roman"/>
                        </a:rPr>
                        <a:t>/</a:t>
                      </a:r>
                    </a:p>
                  </a:txBody>
                  <a:tcPr marL="68580" marR="68580" marT="0" marB="0"/>
                </a:tc>
                <a:tc>
                  <a:txBody>
                    <a:bodyPr/>
                    <a:lstStyle/>
                    <a:p>
                      <a:pPr algn="ctr">
                        <a:spcAft>
                          <a:spcPts val="0"/>
                        </a:spcAft>
                      </a:pPr>
                      <a:r>
                        <a:rPr lang="en-US" sz="1100" kern="100" dirty="0">
                          <a:effectLst/>
                          <a:latin typeface="+mn-lt"/>
                          <a:ea typeface="Times New Roman"/>
                          <a:cs typeface="Times New Roman"/>
                        </a:rPr>
                        <a:t>1140</a:t>
                      </a:r>
                    </a:p>
                  </a:txBody>
                  <a:tcPr marL="68580" marR="68580" marT="0" marB="0"/>
                </a:tc>
                <a:tc>
                  <a:txBody>
                    <a:bodyPr/>
                    <a:lstStyle/>
                    <a:p>
                      <a:pPr algn="ctr">
                        <a:spcAft>
                          <a:spcPts val="0"/>
                        </a:spcAft>
                      </a:pPr>
                      <a:r>
                        <a:rPr lang="en-US" sz="1100" kern="100" dirty="0">
                          <a:effectLst/>
                          <a:latin typeface="+mn-lt"/>
                          <a:ea typeface="Calibri"/>
                          <a:cs typeface="Times New Roman"/>
                        </a:rPr>
                        <a:t>1228</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Calibri"/>
                          <a:cs typeface="Times New Roman"/>
                        </a:rPr>
                        <a:t>1225</a:t>
                      </a:r>
                      <a:endParaRPr lang="en-US" sz="1100" kern="100" dirty="0">
                        <a:effectLst/>
                        <a:latin typeface="+mn-lt"/>
                        <a:ea typeface="Times New Roman"/>
                        <a:cs typeface="Times New Roman"/>
                      </a:endParaRPr>
                    </a:p>
                  </a:txBody>
                  <a:tcPr marL="68580" marR="68580" marT="0" marB="0"/>
                </a:tc>
                <a:extLst>
                  <a:ext uri="{0D108BD9-81ED-4DB2-BD59-A6C34878D82A}">
                    <a16:rowId xmlns:a16="http://schemas.microsoft.com/office/drawing/2014/main" val="10008"/>
                  </a:ext>
                </a:extLst>
              </a:tr>
              <a:tr h="257363">
                <a:tc>
                  <a:txBody>
                    <a:bodyPr/>
                    <a:lstStyle/>
                    <a:p>
                      <a:pPr algn="l">
                        <a:spcAft>
                          <a:spcPts val="0"/>
                        </a:spcAft>
                      </a:pPr>
                      <a:r>
                        <a:rPr lang="en-US" sz="1100" kern="100">
                          <a:effectLst/>
                          <a:latin typeface="+mn-lt"/>
                          <a:ea typeface="Calibri"/>
                          <a:cs typeface="Times New Roman"/>
                        </a:rPr>
                        <a:t>F2 [Hz] non-resonant</a:t>
                      </a:r>
                      <a:endParaRPr lang="en-US" sz="1100" kern="10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Calibri"/>
                          <a:cs typeface="Times New Roman"/>
                        </a:rPr>
                        <a:t>/</a:t>
                      </a:r>
                    </a:p>
                  </a:txBody>
                  <a:tcPr marL="68580" marR="68580" marT="0" marB="0"/>
                </a:tc>
                <a:tc>
                  <a:txBody>
                    <a:bodyPr/>
                    <a:lstStyle/>
                    <a:p>
                      <a:pPr algn="ctr">
                        <a:spcAft>
                          <a:spcPts val="0"/>
                        </a:spcAft>
                      </a:pPr>
                      <a:r>
                        <a:rPr lang="en-US" sz="1100" kern="100" dirty="0">
                          <a:effectLst/>
                          <a:latin typeface="+mn-lt"/>
                          <a:ea typeface="Calibri"/>
                          <a:cs typeface="Times New Roman"/>
                        </a:rPr>
                        <a:t>/</a:t>
                      </a:r>
                    </a:p>
                  </a:txBody>
                  <a:tcPr marL="68580" marR="68580" marT="0" marB="0"/>
                </a:tc>
                <a:tc>
                  <a:txBody>
                    <a:bodyPr/>
                    <a:lstStyle/>
                    <a:p>
                      <a:pPr algn="ctr">
                        <a:spcAft>
                          <a:spcPts val="0"/>
                        </a:spcAft>
                      </a:pPr>
                      <a:r>
                        <a:rPr lang="en-US" sz="1100" kern="100" dirty="0">
                          <a:effectLst/>
                          <a:latin typeface="+mn-lt"/>
                          <a:ea typeface="Calibri"/>
                          <a:cs typeface="Times New Roman"/>
                        </a:rPr>
                        <a:t>1244</a:t>
                      </a:r>
                      <a:endParaRPr lang="en-US" sz="1100" kern="100" dirty="0">
                        <a:effectLst/>
                        <a:latin typeface="+mn-lt"/>
                        <a:ea typeface="Times New Roman"/>
                        <a:cs typeface="Times New Roman"/>
                      </a:endParaRPr>
                    </a:p>
                  </a:txBody>
                  <a:tcPr marL="68580" marR="68580" marT="0" marB="0"/>
                </a:tc>
                <a:tc>
                  <a:txBody>
                    <a:bodyPr/>
                    <a:lstStyle/>
                    <a:p>
                      <a:pPr algn="ctr">
                        <a:spcAft>
                          <a:spcPts val="0"/>
                        </a:spcAft>
                      </a:pPr>
                      <a:r>
                        <a:rPr lang="en-US" sz="1100" kern="100" dirty="0">
                          <a:effectLst/>
                          <a:latin typeface="+mn-lt"/>
                          <a:ea typeface="Calibri"/>
                          <a:cs typeface="Times New Roman"/>
                        </a:rPr>
                        <a:t>1400</a:t>
                      </a:r>
                      <a:endParaRPr lang="en-US" sz="1100" kern="100" dirty="0">
                        <a:effectLst/>
                        <a:latin typeface="+mn-lt"/>
                        <a:ea typeface="Times New Roman"/>
                        <a:cs typeface="Times New Roman"/>
                      </a:endParaRPr>
                    </a:p>
                  </a:txBody>
                  <a:tcPr marL="68580" marR="68580" marT="0" marB="0"/>
                </a:tc>
                <a:extLst>
                  <a:ext uri="{0D108BD9-81ED-4DB2-BD59-A6C34878D82A}">
                    <a16:rowId xmlns:a16="http://schemas.microsoft.com/office/drawing/2014/main" val="10009"/>
                  </a:ext>
                </a:extLst>
              </a:tr>
            </a:tbl>
          </a:graphicData>
        </a:graphic>
      </p:graphicFrame>
      <p:sp>
        <p:nvSpPr>
          <p:cNvPr id="3" name="Obdélník 2"/>
          <p:cNvSpPr/>
          <p:nvPr/>
        </p:nvSpPr>
        <p:spPr>
          <a:xfrm>
            <a:off x="4460431" y="3298195"/>
            <a:ext cx="223138" cy="261610"/>
          </a:xfrm>
          <a:prstGeom prst="rect">
            <a:avLst/>
          </a:prstGeom>
        </p:spPr>
        <p:txBody>
          <a:bodyPr wrap="none">
            <a:spAutoFit/>
          </a:bodyPr>
          <a:lstStyle/>
          <a:p>
            <a:r>
              <a:rPr lang="en-US" sz="1100" b="1" kern="100" dirty="0" err="1">
                <a:solidFill>
                  <a:prstClr val="white"/>
                </a:solidFill>
                <a:latin typeface="Times New Roman"/>
                <a:ea typeface="Calibri"/>
                <a:cs typeface="Times New Roman"/>
              </a:rPr>
              <a:t>i</a:t>
            </a:r>
            <a:endParaRPr lang="en-US" dirty="0"/>
          </a:p>
        </p:txBody>
      </p:sp>
      <p:graphicFrame>
        <p:nvGraphicFramePr>
          <p:cNvPr id="5" name="Zástupný symbol pro obsah 8"/>
          <p:cNvGraphicFramePr>
            <a:graphicFrameLocks noGrp="1"/>
          </p:cNvGraphicFramePr>
          <p:nvPr>
            <p:ph idx="1"/>
            <p:extLst>
              <p:ext uri="{D42A27DB-BD31-4B8C-83A1-F6EECF244321}">
                <p14:modId xmlns:p14="http://schemas.microsoft.com/office/powerpoint/2010/main" val="2852487537"/>
              </p:ext>
            </p:extLst>
          </p:nvPr>
        </p:nvGraphicFramePr>
        <p:xfrm>
          <a:off x="1508821" y="3645024"/>
          <a:ext cx="5903220" cy="2961179"/>
        </p:xfrm>
        <a:graphic>
          <a:graphicData uri="http://schemas.openxmlformats.org/drawingml/2006/table">
            <a:tbl>
              <a:tblPr firstRow="1" firstCol="1" bandRow="1">
                <a:tableStyleId>{5C22544A-7EE6-4342-B048-85BDC9FD1C3A}</a:tableStyleId>
              </a:tblPr>
              <a:tblGrid>
                <a:gridCol w="2041674">
                  <a:extLst>
                    <a:ext uri="{9D8B030D-6E8A-4147-A177-3AD203B41FA5}">
                      <a16:colId xmlns:a16="http://schemas.microsoft.com/office/drawing/2014/main" val="20000"/>
                    </a:ext>
                  </a:extLst>
                </a:gridCol>
                <a:gridCol w="944782">
                  <a:extLst>
                    <a:ext uri="{9D8B030D-6E8A-4147-A177-3AD203B41FA5}">
                      <a16:colId xmlns:a16="http://schemas.microsoft.com/office/drawing/2014/main" val="20001"/>
                    </a:ext>
                  </a:extLst>
                </a:gridCol>
                <a:gridCol w="1027200">
                  <a:extLst>
                    <a:ext uri="{9D8B030D-6E8A-4147-A177-3AD203B41FA5}">
                      <a16:colId xmlns:a16="http://schemas.microsoft.com/office/drawing/2014/main" val="20002"/>
                    </a:ext>
                  </a:extLst>
                </a:gridCol>
                <a:gridCol w="944782">
                  <a:extLst>
                    <a:ext uri="{9D8B030D-6E8A-4147-A177-3AD203B41FA5}">
                      <a16:colId xmlns:a16="http://schemas.microsoft.com/office/drawing/2014/main" val="20003"/>
                    </a:ext>
                  </a:extLst>
                </a:gridCol>
                <a:gridCol w="944782">
                  <a:extLst>
                    <a:ext uri="{9D8B030D-6E8A-4147-A177-3AD203B41FA5}">
                      <a16:colId xmlns:a16="http://schemas.microsoft.com/office/drawing/2014/main" val="20004"/>
                    </a:ext>
                  </a:extLst>
                </a:gridCol>
              </a:tblGrid>
              <a:tr h="400978">
                <a:tc>
                  <a:txBody>
                    <a:bodyPr/>
                    <a:lstStyle/>
                    <a:p>
                      <a:pPr algn="l">
                        <a:spcAft>
                          <a:spcPts val="0"/>
                        </a:spcAft>
                      </a:pPr>
                      <a:r>
                        <a:rPr lang="en-US" sz="1100" kern="100" dirty="0">
                          <a:effectLst/>
                        </a:rPr>
                        <a:t>Displacements computed</a:t>
                      </a:r>
                    </a:p>
                    <a:p>
                      <a:pPr algn="l">
                        <a:spcAft>
                          <a:spcPts val="0"/>
                        </a:spcAft>
                      </a:pPr>
                      <a:r>
                        <a:rPr lang="en-US" sz="1100" kern="100" dirty="0">
                          <a:effectLst/>
                        </a:rPr>
                        <a:t>from time signals (M072):</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a:effectLst/>
                        </a:rPr>
                        <a:t>VIB1</a:t>
                      </a:r>
                    </a:p>
                    <a:p>
                      <a:pPr algn="ctr">
                        <a:spcAft>
                          <a:spcPts val="0"/>
                        </a:spcAft>
                      </a:pPr>
                      <a:r>
                        <a:rPr lang="en-US" sz="1100" kern="100">
                          <a:effectLst/>
                        </a:rPr>
                        <a:t>larynx</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a:effectLst/>
                        </a:rPr>
                        <a:t>VIB2</a:t>
                      </a:r>
                    </a:p>
                    <a:p>
                      <a:pPr algn="ctr">
                        <a:spcAft>
                          <a:spcPts val="0"/>
                        </a:spcAft>
                      </a:pPr>
                      <a:r>
                        <a:rPr lang="en-US" sz="1100" kern="100">
                          <a:effectLst/>
                        </a:rPr>
                        <a:t>nose</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a:effectLst/>
                        </a:rPr>
                        <a:t>ACC1</a:t>
                      </a:r>
                    </a:p>
                    <a:p>
                      <a:pPr algn="ctr">
                        <a:spcAft>
                          <a:spcPts val="0"/>
                        </a:spcAft>
                      </a:pPr>
                      <a:r>
                        <a:rPr lang="en-US" sz="1100" kern="100">
                          <a:effectLst/>
                        </a:rPr>
                        <a:t>larynx</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a:effectLst/>
                        </a:rPr>
                        <a:t>ACC2</a:t>
                      </a:r>
                    </a:p>
                    <a:p>
                      <a:pPr algn="ctr">
                        <a:spcAft>
                          <a:spcPts val="0"/>
                        </a:spcAft>
                      </a:pPr>
                      <a:r>
                        <a:rPr lang="en-US" sz="1100" kern="100">
                          <a:effectLst/>
                        </a:rPr>
                        <a:t>ear</a:t>
                      </a:r>
                      <a:endParaRPr lang="en-US" sz="1100" kern="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00978">
                <a:tc>
                  <a:txBody>
                    <a:bodyPr/>
                    <a:lstStyle/>
                    <a:p>
                      <a:pPr algn="l">
                        <a:spcAft>
                          <a:spcPts val="0"/>
                        </a:spcAft>
                      </a:pPr>
                      <a:r>
                        <a:rPr lang="en-US" sz="1100" kern="100" dirty="0">
                          <a:effectLst/>
                        </a:rPr>
                        <a:t>RMS displacement [µm]</a:t>
                      </a:r>
                    </a:p>
                    <a:p>
                      <a:pPr algn="l">
                        <a:spcAft>
                          <a:spcPts val="0"/>
                        </a:spcAft>
                      </a:pPr>
                      <a:r>
                        <a:rPr lang="en-US" sz="1100" kern="100" dirty="0">
                          <a:effectLst/>
                        </a:rPr>
                        <a:t>average for </a:t>
                      </a:r>
                      <a:r>
                        <a:rPr lang="en-US" sz="1100" kern="100" dirty="0">
                          <a:solidFill>
                            <a:srgbClr val="FFFF00"/>
                          </a:solidFill>
                          <a:effectLst/>
                        </a:rPr>
                        <a:t>resonant </a:t>
                      </a:r>
                      <a:r>
                        <a:rPr lang="en-US" sz="1100" kern="100" dirty="0">
                          <a:effectLst/>
                        </a:rPr>
                        <a:t>voice</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2.09</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0.14</a:t>
                      </a:r>
                      <a:endParaRPr lang="en-US" sz="1100" b="1"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a:effectLst/>
                        </a:rPr>
                        <a:t>0.61</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a:effectLst/>
                        </a:rPr>
                        <a:t>0.13</a:t>
                      </a:r>
                      <a:endParaRPr lang="en-US" sz="1100" kern="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350173">
                <a:tc>
                  <a:txBody>
                    <a:bodyPr/>
                    <a:lstStyle/>
                    <a:p>
                      <a:pPr algn="l">
                        <a:spcAft>
                          <a:spcPts val="0"/>
                        </a:spcAft>
                      </a:pPr>
                      <a:r>
                        <a:rPr lang="en-US" sz="1100" kern="100" dirty="0">
                          <a:effectLst/>
                        </a:rPr>
                        <a:t>RMS displacements [µm]</a:t>
                      </a:r>
                    </a:p>
                    <a:p>
                      <a:pPr algn="l">
                        <a:spcAft>
                          <a:spcPts val="0"/>
                        </a:spcAft>
                      </a:pPr>
                      <a:r>
                        <a:rPr lang="en-US" sz="1100" kern="100" dirty="0">
                          <a:effectLst/>
                        </a:rPr>
                        <a:t>average for </a:t>
                      </a:r>
                      <a:r>
                        <a:rPr lang="en-US" sz="1100" kern="100" dirty="0">
                          <a:solidFill>
                            <a:srgbClr val="FFFF00"/>
                          </a:solidFill>
                          <a:effectLst/>
                        </a:rPr>
                        <a:t>non- resonant</a:t>
                      </a:r>
                      <a:r>
                        <a:rPr lang="en-US" sz="1100" kern="100" dirty="0">
                          <a:effectLst/>
                        </a:rPr>
                        <a:t> voice</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2.09</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0.10</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0.72</a:t>
                      </a:r>
                      <a:endParaRPr lang="en-US" sz="1100" b="1"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0.15</a:t>
                      </a:r>
                      <a:endParaRPr lang="en-US" sz="1100" b="1" kern="1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213019">
                <a:tc gridSpan="5">
                  <a:txBody>
                    <a:bodyPr/>
                    <a:lstStyle/>
                    <a:p>
                      <a:pPr algn="ctr">
                        <a:spcAft>
                          <a:spcPts val="0"/>
                        </a:spcAft>
                      </a:pPr>
                      <a:r>
                        <a:rPr lang="en-US" sz="1100" kern="100" dirty="0">
                          <a:effectLst/>
                        </a:rPr>
                        <a:t>Data resulted from spectra SDL [dB] of displacements</a:t>
                      </a:r>
                      <a:endParaRPr lang="en-US" sz="1100" kern="100" dirty="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21970">
                <a:tc>
                  <a:txBody>
                    <a:bodyPr/>
                    <a:lstStyle/>
                    <a:p>
                      <a:pPr algn="l">
                        <a:spcAft>
                          <a:spcPts val="0"/>
                        </a:spcAft>
                      </a:pPr>
                      <a:r>
                        <a:rPr lang="en-US" sz="1100" kern="100">
                          <a:effectLst/>
                        </a:rPr>
                        <a:t>L</a:t>
                      </a:r>
                      <a:r>
                        <a:rPr lang="en-US" sz="1100" kern="100" baseline="-25000">
                          <a:effectLst/>
                        </a:rPr>
                        <a:t>1  </a:t>
                      </a:r>
                      <a:r>
                        <a:rPr lang="en-US" sz="1100" kern="100">
                          <a:effectLst/>
                        </a:rPr>
                        <a:t>[dB] resonant </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61.8</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38.1</a:t>
                      </a:r>
                      <a:endParaRPr lang="en-US" sz="1100" b="1"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50.9</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36.5</a:t>
                      </a:r>
                      <a:endParaRPr lang="en-US" sz="1100" kern="1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214213">
                <a:tc>
                  <a:txBody>
                    <a:bodyPr/>
                    <a:lstStyle/>
                    <a:p>
                      <a:pPr algn="l">
                        <a:spcAft>
                          <a:spcPts val="0"/>
                        </a:spcAft>
                      </a:pPr>
                      <a:r>
                        <a:rPr lang="en-US" sz="1100" kern="100">
                          <a:effectLst/>
                        </a:rPr>
                        <a:t>L</a:t>
                      </a:r>
                      <a:r>
                        <a:rPr lang="en-US" sz="1100" kern="100" baseline="-25000">
                          <a:effectLst/>
                        </a:rPr>
                        <a:t>1  </a:t>
                      </a:r>
                      <a:r>
                        <a:rPr lang="en-US" sz="1100" kern="100">
                          <a:effectLst/>
                        </a:rPr>
                        <a:t>/dB/ non- resonant</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62.8</a:t>
                      </a:r>
                      <a:endParaRPr lang="en-US" sz="1100" b="1"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35.6</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54.5</a:t>
                      </a:r>
                      <a:endParaRPr lang="en-US" sz="1100" b="1"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rPr>
                        <a:t>38.6</a:t>
                      </a:r>
                      <a:endParaRPr lang="en-US" sz="1100" b="1" kern="1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286901">
                <a:tc>
                  <a:txBody>
                    <a:bodyPr/>
                    <a:lstStyle/>
                    <a:p>
                      <a:pPr algn="l">
                        <a:spcAft>
                          <a:spcPts val="0"/>
                        </a:spcAft>
                      </a:pPr>
                      <a:r>
                        <a:rPr lang="en-US" sz="1100" kern="100" dirty="0">
                          <a:effectLst/>
                        </a:rPr>
                        <a:t>F1 [Hz] resonant</a:t>
                      </a:r>
                    </a:p>
                    <a:p>
                      <a:pPr algn="l">
                        <a:spcAft>
                          <a:spcPts val="0"/>
                        </a:spcAft>
                      </a:pP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1" kern="100" dirty="0">
                          <a:effectLst/>
                          <a:latin typeface="Times New Roman"/>
                          <a:ea typeface="Times New Roman"/>
                          <a:cs typeface="Times New Roman"/>
                        </a:rPr>
                        <a:t>/</a:t>
                      </a:r>
                    </a:p>
                  </a:txBody>
                  <a:tcPr marL="68580" marR="68580" marT="0" marB="0"/>
                </a:tc>
                <a:tc>
                  <a:txBody>
                    <a:bodyPr/>
                    <a:lstStyle/>
                    <a:p>
                      <a:pPr algn="ctr">
                        <a:spcAft>
                          <a:spcPts val="0"/>
                        </a:spcAft>
                      </a:pPr>
                      <a:r>
                        <a:rPr lang="en-US" sz="1100" kern="100" dirty="0">
                          <a:effectLst/>
                        </a:rPr>
                        <a:t>590</a:t>
                      </a:r>
                    </a:p>
                  </a:txBody>
                  <a:tcPr marL="68580" marR="68580" marT="0" marB="0"/>
                </a:tc>
                <a:tc>
                  <a:txBody>
                    <a:bodyPr/>
                    <a:lstStyle/>
                    <a:p>
                      <a:pPr algn="ctr">
                        <a:spcAft>
                          <a:spcPts val="0"/>
                        </a:spcAft>
                      </a:pPr>
                      <a:r>
                        <a:rPr lang="en-US" sz="1100" kern="100" dirty="0">
                          <a:effectLst/>
                        </a:rPr>
                        <a:t>650</a:t>
                      </a:r>
                    </a:p>
                    <a:p>
                      <a:pPr algn="ctr">
                        <a:spcAft>
                          <a:spcPts val="0"/>
                        </a:spcAft>
                      </a:pP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600</a:t>
                      </a:r>
                    </a:p>
                  </a:txBody>
                  <a:tcPr marL="68580" marR="68580" marT="0" marB="0"/>
                </a:tc>
                <a:extLst>
                  <a:ext uri="{0D108BD9-81ED-4DB2-BD59-A6C34878D82A}">
                    <a16:rowId xmlns:a16="http://schemas.microsoft.com/office/drawing/2014/main" val="10006"/>
                  </a:ext>
                </a:extLst>
              </a:tr>
              <a:tr h="239653">
                <a:tc>
                  <a:txBody>
                    <a:bodyPr/>
                    <a:lstStyle/>
                    <a:p>
                      <a:pPr algn="l">
                        <a:spcAft>
                          <a:spcPts val="0"/>
                        </a:spcAft>
                      </a:pPr>
                      <a:r>
                        <a:rPr lang="en-US" sz="1100" kern="100">
                          <a:effectLst/>
                        </a:rPr>
                        <a:t>F1 [Hz] non-resonant</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a:t>
                      </a:r>
                    </a:p>
                  </a:txBody>
                  <a:tcPr marL="68580" marR="68580" marT="0" marB="0"/>
                </a:tc>
                <a:tc>
                  <a:txBody>
                    <a:bodyPr/>
                    <a:lstStyle/>
                    <a:p>
                      <a:pPr algn="ctr">
                        <a:spcAft>
                          <a:spcPts val="0"/>
                        </a:spcAft>
                      </a:pPr>
                      <a:r>
                        <a:rPr lang="en-US" sz="1100" kern="100" dirty="0">
                          <a:effectLst/>
                        </a:rPr>
                        <a:t>750</a:t>
                      </a:r>
                    </a:p>
                  </a:txBody>
                  <a:tcPr marL="68580" marR="68580" marT="0" marB="0"/>
                </a:tc>
                <a:tc>
                  <a:txBody>
                    <a:bodyPr/>
                    <a:lstStyle/>
                    <a:p>
                      <a:pPr algn="ctr">
                        <a:spcAft>
                          <a:spcPts val="0"/>
                        </a:spcAft>
                      </a:pPr>
                      <a:r>
                        <a:rPr lang="en-US" sz="1100" kern="100" dirty="0">
                          <a:effectLst/>
                        </a:rPr>
                        <a:t>750</a:t>
                      </a:r>
                    </a:p>
                    <a:p>
                      <a:pPr algn="ctr">
                        <a:spcAft>
                          <a:spcPts val="0"/>
                        </a:spcAft>
                      </a:pP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750</a:t>
                      </a:r>
                      <a:endParaRPr lang="en-US" sz="1100" kern="1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r h="244644">
                <a:tc>
                  <a:txBody>
                    <a:bodyPr/>
                    <a:lstStyle/>
                    <a:p>
                      <a:pPr algn="l">
                        <a:spcAft>
                          <a:spcPts val="0"/>
                        </a:spcAft>
                      </a:pPr>
                      <a:r>
                        <a:rPr lang="en-US" sz="1100" kern="100">
                          <a:effectLst/>
                        </a:rPr>
                        <a:t>F2 [Hz] resonant </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a:t>
                      </a:r>
                    </a:p>
                  </a:txBody>
                  <a:tcPr marL="68580" marR="68580" marT="0" marB="0"/>
                </a:tc>
                <a:tc>
                  <a:txBody>
                    <a:bodyPr/>
                    <a:lstStyle/>
                    <a:p>
                      <a:pPr algn="ctr">
                        <a:spcAft>
                          <a:spcPts val="0"/>
                        </a:spcAft>
                      </a:pPr>
                      <a:r>
                        <a:rPr lang="en-US" sz="1100" kern="100" dirty="0">
                          <a:effectLst/>
                        </a:rPr>
                        <a:t>/</a:t>
                      </a:r>
                    </a:p>
                  </a:txBody>
                  <a:tcPr marL="68580" marR="68580" marT="0" marB="0"/>
                </a:tc>
                <a:tc>
                  <a:txBody>
                    <a:bodyPr/>
                    <a:lstStyle/>
                    <a:p>
                      <a:pPr algn="ctr">
                        <a:spcAft>
                          <a:spcPts val="0"/>
                        </a:spcAft>
                      </a:pPr>
                      <a:r>
                        <a:rPr lang="en-US" sz="1100" kern="100" dirty="0">
                          <a:effectLst/>
                        </a:rPr>
                        <a:t>1170</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a:t>
                      </a:r>
                    </a:p>
                  </a:txBody>
                  <a:tcPr marL="68580" marR="68580" marT="0" marB="0"/>
                </a:tc>
                <a:extLst>
                  <a:ext uri="{0D108BD9-81ED-4DB2-BD59-A6C34878D82A}">
                    <a16:rowId xmlns:a16="http://schemas.microsoft.com/office/drawing/2014/main" val="10008"/>
                  </a:ext>
                </a:extLst>
              </a:tr>
              <a:tr h="244644">
                <a:tc>
                  <a:txBody>
                    <a:bodyPr/>
                    <a:lstStyle/>
                    <a:p>
                      <a:pPr algn="l">
                        <a:spcAft>
                          <a:spcPts val="0"/>
                        </a:spcAft>
                      </a:pPr>
                      <a:r>
                        <a:rPr lang="en-US" sz="1100" kern="100">
                          <a:effectLst/>
                        </a:rPr>
                        <a:t>F2 [Hz] non-resonant</a:t>
                      </a:r>
                      <a:endParaRPr lang="en-US" sz="1100" kern="10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a:t>
                      </a:r>
                    </a:p>
                  </a:txBody>
                  <a:tcPr marL="68580" marR="68580" marT="0" marB="0"/>
                </a:tc>
                <a:tc>
                  <a:txBody>
                    <a:bodyPr/>
                    <a:lstStyle/>
                    <a:p>
                      <a:pPr algn="ctr">
                        <a:spcAft>
                          <a:spcPts val="0"/>
                        </a:spcAft>
                      </a:pPr>
                      <a:r>
                        <a:rPr lang="en-US" sz="1100" kern="100" dirty="0">
                          <a:effectLst/>
                        </a:rPr>
                        <a:t>1400</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kern="100" dirty="0">
                          <a:effectLst/>
                        </a:rPr>
                        <a:t>1250</a:t>
                      </a:r>
                      <a:endParaRPr lang="en-US" sz="1100" kern="100" dirty="0">
                        <a:effectLst/>
                        <a:latin typeface="Times New Roman"/>
                        <a:ea typeface="Times New Roman"/>
                        <a:cs typeface="Times New Roman"/>
                      </a:endParaRPr>
                    </a:p>
                  </a:txBody>
                  <a:tcPr marL="68580" marR="68580" marT="0" marB="0"/>
                </a:tc>
                <a:tc>
                  <a:txBody>
                    <a:bodyPr/>
                    <a:lstStyle/>
                    <a:p>
                      <a:pPr algn="ctr">
                        <a:spcAft>
                          <a:spcPts val="0"/>
                        </a:spcAft>
                      </a:pPr>
                      <a:r>
                        <a:rPr lang="en-US" sz="1100" b="0" kern="100" dirty="0">
                          <a:effectLst/>
                          <a:latin typeface="Times New Roman"/>
                          <a:ea typeface="Times New Roman"/>
                          <a:cs typeface="Times New Roman"/>
                        </a:rPr>
                        <a:t>/</a:t>
                      </a:r>
                    </a:p>
                  </a:txBody>
                  <a:tcPr marL="68580" marR="68580" marT="0" marB="0"/>
                </a:tc>
                <a:extLst>
                  <a:ext uri="{0D108BD9-81ED-4DB2-BD59-A6C34878D82A}">
                    <a16:rowId xmlns:a16="http://schemas.microsoft.com/office/drawing/2014/main" val="10009"/>
                  </a:ext>
                </a:extLst>
              </a:tr>
            </a:tbl>
          </a:graphicData>
        </a:graphic>
      </p:graphicFrame>
      <p:sp>
        <p:nvSpPr>
          <p:cNvPr id="8" name="Obdélník 7"/>
          <p:cNvSpPr/>
          <p:nvPr/>
        </p:nvSpPr>
        <p:spPr>
          <a:xfrm>
            <a:off x="7878" y="40858"/>
            <a:ext cx="9144000" cy="369332"/>
          </a:xfrm>
          <a:prstGeom prst="rect">
            <a:avLst/>
          </a:prstGeom>
          <a:solidFill>
            <a:schemeClr val="accent5">
              <a:lumMod val="60000"/>
              <a:lumOff val="40000"/>
            </a:schemeClr>
          </a:solidFill>
        </p:spPr>
        <p:txBody>
          <a:bodyPr wrap="square">
            <a:spAutoFit/>
          </a:bodyPr>
          <a:lstStyle/>
          <a:p>
            <a:pPr algn="ctr"/>
            <a:r>
              <a:rPr lang="en-US" b="1" dirty="0">
                <a:solidFill>
                  <a:prstClr val="black"/>
                </a:solidFill>
                <a:ea typeface="+mj-ea"/>
                <a:cs typeface="+mj-cs"/>
              </a:rPr>
              <a:t>Comparison of resonant and non-resonant phonation data for vowel [a:]</a:t>
            </a:r>
            <a:endParaRPr lang="en-US" b="1" dirty="0"/>
          </a:p>
        </p:txBody>
      </p:sp>
      <p:sp>
        <p:nvSpPr>
          <p:cNvPr id="9" name="Obdélník 8"/>
          <p:cNvSpPr/>
          <p:nvPr/>
        </p:nvSpPr>
        <p:spPr>
          <a:xfrm>
            <a:off x="236586" y="672841"/>
            <a:ext cx="1170868" cy="369332"/>
          </a:xfrm>
          <a:prstGeom prst="rect">
            <a:avLst/>
          </a:prstGeom>
        </p:spPr>
        <p:txBody>
          <a:bodyPr wrap="square">
            <a:spAutoFit/>
          </a:bodyPr>
          <a:lstStyle/>
          <a:p>
            <a:pPr lvl="0" fontAlgn="base"/>
            <a:r>
              <a:rPr lang="en-US" i="1" dirty="0"/>
              <a:t>Female 1</a:t>
            </a:r>
          </a:p>
        </p:txBody>
      </p:sp>
      <p:sp>
        <p:nvSpPr>
          <p:cNvPr id="10" name="Obdélník 9"/>
          <p:cNvSpPr/>
          <p:nvPr/>
        </p:nvSpPr>
        <p:spPr>
          <a:xfrm>
            <a:off x="241654" y="3651684"/>
            <a:ext cx="1107492" cy="369332"/>
          </a:xfrm>
          <a:prstGeom prst="rect">
            <a:avLst/>
          </a:prstGeom>
        </p:spPr>
        <p:txBody>
          <a:bodyPr wrap="square">
            <a:spAutoFit/>
          </a:bodyPr>
          <a:lstStyle/>
          <a:p>
            <a:pPr lvl="0" fontAlgn="base"/>
            <a:r>
              <a:rPr lang="en-US" i="1" dirty="0"/>
              <a:t>Female 2</a:t>
            </a:r>
          </a:p>
        </p:txBody>
      </p:sp>
    </p:spTree>
    <p:extLst>
      <p:ext uri="{BB962C8B-B14F-4D97-AF65-F5344CB8AC3E}">
        <p14:creationId xmlns:p14="http://schemas.microsoft.com/office/powerpoint/2010/main" val="62381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AI-generated content may be incorrect.">
            <a:extLst>
              <a:ext uri="{FF2B5EF4-FFF2-40B4-BE49-F238E27FC236}">
                <a16:creationId xmlns:a16="http://schemas.microsoft.com/office/drawing/2014/main" id="{A51F8522-3758-F3E5-97C6-D7973445B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8913"/>
            <a:ext cx="9144000" cy="3840174"/>
          </a:xfrm>
          <a:prstGeom prst="rect">
            <a:avLst/>
          </a:prstGeom>
        </p:spPr>
      </p:pic>
      <p:pic>
        <p:nvPicPr>
          <p:cNvPr id="8" name="Picture 7" descr="A screenshot of a graph&#10;&#10;AI-generated content may be incorrect.">
            <a:extLst>
              <a:ext uri="{FF2B5EF4-FFF2-40B4-BE49-F238E27FC236}">
                <a16:creationId xmlns:a16="http://schemas.microsoft.com/office/drawing/2014/main" id="{59647AA5-EFEC-D950-913D-3D9896AC6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8913"/>
            <a:ext cx="9144000" cy="3840174"/>
          </a:xfrm>
          <a:prstGeom prst="rect">
            <a:avLst/>
          </a:prstGeom>
        </p:spPr>
      </p:pic>
      <p:pic>
        <p:nvPicPr>
          <p:cNvPr id="3" name="Picture 2">
            <a:extLst>
              <a:ext uri="{FF2B5EF4-FFF2-40B4-BE49-F238E27FC236}">
                <a16:creationId xmlns:a16="http://schemas.microsoft.com/office/drawing/2014/main" id="{8AE8BA12-F2ED-4EDD-3B46-F478E1FD1C3B}"/>
              </a:ext>
            </a:extLst>
          </p:cNvPr>
          <p:cNvPicPr>
            <a:picLocks noChangeAspect="1"/>
          </p:cNvPicPr>
          <p:nvPr/>
        </p:nvPicPr>
        <p:blipFill>
          <a:blip r:embed="rId3"/>
          <a:stretch>
            <a:fillRect/>
          </a:stretch>
        </p:blipFill>
        <p:spPr>
          <a:xfrm>
            <a:off x="0" y="1124744"/>
            <a:ext cx="9144000" cy="499872"/>
          </a:xfrm>
          <a:prstGeom prst="rect">
            <a:avLst/>
          </a:prstGeom>
        </p:spPr>
      </p:pic>
    </p:spTree>
    <p:extLst>
      <p:ext uri="{BB962C8B-B14F-4D97-AF65-F5344CB8AC3E}">
        <p14:creationId xmlns:p14="http://schemas.microsoft.com/office/powerpoint/2010/main" val="103818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Conclusions</a:t>
            </a:r>
            <a:r>
              <a:rPr lang="en-US" dirty="0"/>
              <a:t> </a:t>
            </a:r>
            <a:br>
              <a:rPr lang="en-US" dirty="0"/>
            </a:br>
            <a:endParaRPr lang="en-US" dirty="0"/>
          </a:p>
        </p:txBody>
      </p:sp>
      <p:sp>
        <p:nvSpPr>
          <p:cNvPr id="5" name="Obdélník 4"/>
          <p:cNvSpPr/>
          <p:nvPr/>
        </p:nvSpPr>
        <p:spPr>
          <a:xfrm>
            <a:off x="827088" y="1772816"/>
            <a:ext cx="6985272" cy="4801314"/>
          </a:xfrm>
          <a:prstGeom prst="rect">
            <a:avLst/>
          </a:prstGeom>
        </p:spPr>
        <p:txBody>
          <a:bodyPr wrap="square">
            <a:spAutoFit/>
          </a:bodyPr>
          <a:lstStyle/>
          <a:p>
            <a:pPr algn="just"/>
            <a:r>
              <a:rPr lang="en-US" dirty="0"/>
              <a:t>Rather than corresponding to the previously measured mechanical (vibrational) resonances of the human head, the facial vibrations appear to correlate with the acoustic pressure oscillations in the mouth, corresponding to L1 level at the first harmonic frequency f</a:t>
            </a:r>
            <a:r>
              <a:rPr lang="en-US" baseline="-25000" dirty="0"/>
              <a:t>0</a:t>
            </a:r>
            <a:r>
              <a:rPr lang="en-US" dirty="0"/>
              <a:t> of the voice</a:t>
            </a:r>
            <a:r>
              <a:rPr lang="cs-CZ" dirty="0"/>
              <a:t>.</a:t>
            </a:r>
            <a:r>
              <a:rPr lang="en-US" dirty="0"/>
              <a:t> </a:t>
            </a:r>
          </a:p>
          <a:p>
            <a:pPr algn="just"/>
            <a:endParaRPr lang="cs-CZ" u="sng" dirty="0"/>
          </a:p>
          <a:p>
            <a:r>
              <a:rPr lang="en-US" dirty="0"/>
              <a:t>The measured facial vibrations on human skin are forced</a:t>
            </a:r>
            <a:r>
              <a:rPr lang="cs-CZ" dirty="0" err="1"/>
              <a:t>ly</a:t>
            </a:r>
            <a:r>
              <a:rPr lang="en-US" dirty="0"/>
              <a:t> excited </a:t>
            </a:r>
            <a:r>
              <a:rPr lang="cs-CZ" dirty="0"/>
              <a:t>by </a:t>
            </a:r>
            <a:r>
              <a:rPr lang="en-US" dirty="0"/>
              <a:t>acoustic pressure fluctuations.</a:t>
            </a:r>
            <a:endParaRPr lang="cs-CZ" dirty="0"/>
          </a:p>
          <a:p>
            <a:endParaRPr lang="cs-CZ" dirty="0"/>
          </a:p>
          <a:p>
            <a:pPr algn="just"/>
            <a:r>
              <a:rPr lang="en-US" dirty="0"/>
              <a:t>The resonant voice shows lowering the first two formant frequencies F1, F2 closer to the frequency f</a:t>
            </a:r>
            <a:r>
              <a:rPr lang="en-US" baseline="-25000" dirty="0"/>
              <a:t>0</a:t>
            </a:r>
            <a:r>
              <a:rPr lang="en-US" dirty="0"/>
              <a:t>. This effect can be attributed to prolongation of the vocal tract.</a:t>
            </a:r>
          </a:p>
          <a:p>
            <a:pPr algn="just"/>
            <a:endParaRPr lang="en-US" dirty="0"/>
          </a:p>
          <a:p>
            <a:pPr algn="just"/>
            <a:r>
              <a:rPr lang="en-US" dirty="0"/>
              <a:t>The RMS displacements and the level of the first harmonic show contradicting results at the larynx, nose and ear for the resonant versus non-resonant phonations in these pilot data.</a:t>
            </a:r>
          </a:p>
          <a:p>
            <a:pPr algn="just"/>
            <a:r>
              <a:rPr lang="en-US" dirty="0"/>
              <a:t> </a:t>
            </a:r>
          </a:p>
          <a:p>
            <a:r>
              <a:rPr lang="en-US" dirty="0"/>
              <a:t>We plan these to be readdressed in future investigations. </a:t>
            </a:r>
          </a:p>
        </p:txBody>
      </p:sp>
    </p:spTree>
    <p:extLst>
      <p:ext uri="{BB962C8B-B14F-4D97-AF65-F5344CB8AC3E}">
        <p14:creationId xmlns:p14="http://schemas.microsoft.com/office/powerpoint/2010/main" val="331151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4624"/>
            <a:ext cx="8229600" cy="432048"/>
          </a:xfrm>
        </p:spPr>
        <p:txBody>
          <a:bodyPr>
            <a:normAutofit fontScale="90000"/>
          </a:bodyPr>
          <a:lstStyle/>
          <a:p>
            <a:r>
              <a:rPr lang="en-US" dirty="0"/>
              <a:t>References</a:t>
            </a:r>
          </a:p>
        </p:txBody>
      </p:sp>
      <p:sp>
        <p:nvSpPr>
          <p:cNvPr id="3" name="Zástupný symbol pro obsah 2"/>
          <p:cNvSpPr>
            <a:spLocks noGrp="1"/>
          </p:cNvSpPr>
          <p:nvPr>
            <p:ph idx="1"/>
          </p:nvPr>
        </p:nvSpPr>
        <p:spPr>
          <a:xfrm>
            <a:off x="251520" y="764704"/>
            <a:ext cx="8568952" cy="4320480"/>
          </a:xfrm>
        </p:spPr>
        <p:txBody>
          <a:bodyPr>
            <a:noAutofit/>
          </a:bodyPr>
          <a:lstStyle/>
          <a:p>
            <a:pPr marL="182563" lvl="0" indent="-182563">
              <a:buSzPct val="100000"/>
              <a:buFont typeface="+mj-lt"/>
              <a:buAutoNum type="arabicPeriod"/>
            </a:pPr>
            <a:endParaRPr lang="en-US" sz="900" dirty="0"/>
          </a:p>
          <a:p>
            <a:pPr marL="182563" indent="-182563">
              <a:buSzPct val="100000"/>
            </a:pPr>
            <a:endParaRPr lang="en-US" sz="900" dirty="0"/>
          </a:p>
          <a:p>
            <a:pPr marL="182563" lvl="0" indent="-182563">
              <a:buSzPct val="100000"/>
            </a:pPr>
            <a:r>
              <a:rPr lang="en-US" sz="1400" dirty="0" err="1"/>
              <a:t>Barrichelo-Lindström,V</a:t>
            </a:r>
            <a:r>
              <a:rPr lang="en-US" sz="1400" dirty="0"/>
              <a:t>. and </a:t>
            </a:r>
            <a:r>
              <a:rPr lang="en-US" sz="1400" dirty="0" err="1"/>
              <a:t>Behlau</a:t>
            </a:r>
            <a:r>
              <a:rPr lang="en-US" sz="1400" dirty="0"/>
              <a:t>, M. (2009) Resonant voice in acting students: perceptual and acoustic correlates of the trained y-buzz by </a:t>
            </a:r>
            <a:r>
              <a:rPr lang="en-US" sz="1400" dirty="0" err="1"/>
              <a:t>Lessac</a:t>
            </a:r>
            <a:r>
              <a:rPr lang="en-US" sz="1400" dirty="0"/>
              <a:t>. Journal of Voice, 23, 5, pp. 603-609.</a:t>
            </a:r>
          </a:p>
          <a:p>
            <a:pPr marL="182563" lvl="0" indent="-182563">
              <a:buSzPct val="100000"/>
            </a:pPr>
            <a:r>
              <a:rPr lang="en-US" sz="1400" dirty="0" err="1"/>
              <a:t>Håkansson</a:t>
            </a:r>
            <a:r>
              <a:rPr lang="en-US" sz="1400" dirty="0"/>
              <a:t>, B., Brandt, A., </a:t>
            </a:r>
            <a:r>
              <a:rPr lang="en-US" sz="1400" dirty="0" err="1"/>
              <a:t>Carlsson</a:t>
            </a:r>
            <a:r>
              <a:rPr lang="en-US" sz="1400" dirty="0"/>
              <a:t>, P. and </a:t>
            </a:r>
            <a:r>
              <a:rPr lang="en-US" sz="1400" dirty="0" err="1"/>
              <a:t>Tjellström</a:t>
            </a:r>
            <a:r>
              <a:rPr lang="en-US" sz="1400" dirty="0"/>
              <a:t>, A. (1994) Resonance frequencies of the human skull in vivo. The Journal of the Acoustical Society of America, 95, 3, pp. 1474-1481.</a:t>
            </a:r>
          </a:p>
          <a:p>
            <a:pPr marL="182563" lvl="0" indent="-182563">
              <a:buSzPct val="100000"/>
            </a:pPr>
            <a:r>
              <a:rPr lang="en-US" sz="1400" dirty="0" err="1"/>
              <a:t>Horáček</a:t>
            </a:r>
            <a:r>
              <a:rPr lang="en-US" sz="1400" dirty="0"/>
              <a:t>, J., </a:t>
            </a:r>
            <a:r>
              <a:rPr lang="en-US" sz="1400" dirty="0" err="1"/>
              <a:t>Veselý</a:t>
            </a:r>
            <a:r>
              <a:rPr lang="en-US" sz="1400" dirty="0"/>
              <a:t>, J., </a:t>
            </a:r>
            <a:r>
              <a:rPr lang="en-US" sz="1400" dirty="0" err="1"/>
              <a:t>Pešek</a:t>
            </a:r>
            <a:r>
              <a:rPr lang="en-US" sz="1400" dirty="0"/>
              <a:t>, L. and </a:t>
            </a:r>
            <a:r>
              <a:rPr lang="en-US" sz="1400" dirty="0" err="1"/>
              <a:t>Vohradník</a:t>
            </a:r>
            <a:r>
              <a:rPr lang="en-US" sz="1400" dirty="0"/>
              <a:t>, M. (2004) Fundamental dynamic characteristics of human skull. Engineering Mechanics, 11, 2, pp. 139 –158.</a:t>
            </a:r>
          </a:p>
          <a:p>
            <a:pPr marL="182563" lvl="0" indent="-182563">
              <a:buSzPct val="100000"/>
            </a:pPr>
            <a:r>
              <a:rPr lang="en-US" sz="1400" dirty="0" err="1"/>
              <a:t>Kirikae</a:t>
            </a:r>
            <a:r>
              <a:rPr lang="en-US" sz="1400" dirty="0"/>
              <a:t>, J., Sato, T., </a:t>
            </a:r>
            <a:r>
              <a:rPr lang="en-US" sz="1400" dirty="0" err="1"/>
              <a:t>Oshima</a:t>
            </a:r>
            <a:r>
              <a:rPr lang="en-US" sz="1400" dirty="0"/>
              <a:t>, H. and </a:t>
            </a:r>
            <a:r>
              <a:rPr lang="en-US" sz="1400" dirty="0" err="1"/>
              <a:t>Nomoto</a:t>
            </a:r>
            <a:r>
              <a:rPr lang="en-US" sz="1400" dirty="0"/>
              <a:t>, K. (1964) Vibration of the body during phonation of vowels. Rev. de </a:t>
            </a:r>
            <a:r>
              <a:rPr lang="en-US" sz="1400" dirty="0" err="1"/>
              <a:t>Laryngologie</a:t>
            </a:r>
            <a:r>
              <a:rPr lang="en-US" sz="1400" dirty="0"/>
              <a:t>, </a:t>
            </a:r>
            <a:r>
              <a:rPr lang="en-US" sz="1400" dirty="0" err="1"/>
              <a:t>Otologie</a:t>
            </a:r>
            <a:r>
              <a:rPr lang="en-US" sz="1400" dirty="0"/>
              <a:t>, </a:t>
            </a:r>
            <a:r>
              <a:rPr lang="en-US" sz="1400" dirty="0" err="1"/>
              <a:t>Rhinologie</a:t>
            </a:r>
            <a:r>
              <a:rPr lang="en-US" sz="1400" dirty="0"/>
              <a:t> 85, pp. 317-345.</a:t>
            </a:r>
          </a:p>
          <a:p>
            <a:pPr marL="182563" lvl="0" indent="-182563">
              <a:buSzPct val="100000"/>
            </a:pPr>
            <a:r>
              <a:rPr lang="en-US" sz="1400" dirty="0"/>
              <a:t>Smith, CG., Finnegan, EM. and </a:t>
            </a:r>
            <a:r>
              <a:rPr lang="en-US" sz="1400" dirty="0" err="1"/>
              <a:t>Karnell</a:t>
            </a:r>
            <a:r>
              <a:rPr lang="en-US" sz="1400" dirty="0"/>
              <a:t>, MP. (2005) Resonant voice: spectral and </a:t>
            </a:r>
            <a:r>
              <a:rPr lang="en-US" sz="1400" dirty="0" err="1"/>
              <a:t>nasoendoscopic</a:t>
            </a:r>
            <a:r>
              <a:rPr lang="en-US" sz="1400" dirty="0"/>
              <a:t> analysis. Journal of Voice, 19, 4, pp. 607–622.</a:t>
            </a:r>
          </a:p>
          <a:p>
            <a:pPr marL="182563" lvl="0" indent="-182563">
              <a:buSzPct val="100000"/>
            </a:pPr>
            <a:r>
              <a:rPr lang="en-US" sz="1400" dirty="0" err="1"/>
              <a:t>Sundberg</a:t>
            </a:r>
            <a:r>
              <a:rPr lang="en-US" sz="1400" dirty="0"/>
              <a:t>, J. (2022) Objective characterization of phonation type using amplitude of flow </a:t>
            </a:r>
            <a:r>
              <a:rPr lang="en-US" sz="1400" dirty="0" err="1"/>
              <a:t>glottogram</a:t>
            </a:r>
            <a:r>
              <a:rPr lang="en-US" sz="1400" dirty="0"/>
              <a:t> pulse and of voice source fundamental. Journal of Voice 36, 1, pp. 4-14.</a:t>
            </a:r>
          </a:p>
          <a:p>
            <a:pPr marL="182563" lvl="0" indent="-182563">
              <a:buSzPct val="100000"/>
            </a:pPr>
            <a:r>
              <a:rPr lang="en-US" sz="1400" dirty="0" err="1"/>
              <a:t>Verdolini</a:t>
            </a:r>
            <a:r>
              <a:rPr lang="en-US" sz="1400" dirty="0"/>
              <a:t>, K., </a:t>
            </a:r>
            <a:r>
              <a:rPr lang="en-US" sz="1400" dirty="0" err="1"/>
              <a:t>Druker</a:t>
            </a:r>
            <a:r>
              <a:rPr lang="en-US" sz="1400" dirty="0"/>
              <a:t>, DG., Palmer, PM. and </a:t>
            </a:r>
            <a:r>
              <a:rPr lang="en-US" sz="1400" dirty="0" err="1"/>
              <a:t>Samawi</a:t>
            </a:r>
            <a:r>
              <a:rPr lang="en-US" sz="1400" dirty="0"/>
              <a:t>, H. (1998) Laryngeal adduction in resonant voice. Journal of Voice 12, 3, pp. 315-327.</a:t>
            </a:r>
          </a:p>
          <a:p>
            <a:pPr marL="182563" lvl="0" indent="-182563">
              <a:buSzPct val="100000"/>
            </a:pPr>
            <a:r>
              <a:rPr lang="en-US" sz="1400" dirty="0"/>
              <a:t>Zhang, Z. (2020) Laryngeal strategies to minimize vocal fold contact pressure and their effect on voice production. J </a:t>
            </a:r>
            <a:r>
              <a:rPr lang="en-US" sz="1400" dirty="0" err="1"/>
              <a:t>Acoust</a:t>
            </a:r>
            <a:r>
              <a:rPr lang="en-US" sz="1400" dirty="0"/>
              <a:t> </a:t>
            </a:r>
            <a:r>
              <a:rPr lang="en-US" sz="1400" dirty="0" err="1"/>
              <a:t>Soc</a:t>
            </a:r>
            <a:r>
              <a:rPr lang="en-US" sz="1400" dirty="0"/>
              <a:t> Am, 148, 2, pp. 1039–1050.</a:t>
            </a:r>
          </a:p>
          <a:p>
            <a:pPr marL="182563" lvl="0" indent="-182563">
              <a:buSzPct val="100000"/>
            </a:pPr>
            <a:endParaRPr lang="en-US" sz="900" dirty="0"/>
          </a:p>
          <a:p>
            <a:pPr marL="182563" indent="-182563">
              <a:buSzPct val="100000"/>
            </a:pPr>
            <a:endParaRPr lang="en-US" sz="900" dirty="0"/>
          </a:p>
        </p:txBody>
      </p:sp>
    </p:spTree>
    <p:extLst>
      <p:ext uri="{BB962C8B-B14F-4D97-AF65-F5344CB8AC3E}">
        <p14:creationId xmlns:p14="http://schemas.microsoft.com/office/powerpoint/2010/main" val="354658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71400"/>
            <a:ext cx="9178657" cy="1080120"/>
          </a:xfrm>
          <a:solidFill>
            <a:schemeClr val="tx2">
              <a:lumMod val="40000"/>
              <a:lumOff val="60000"/>
            </a:schemeClr>
          </a:solidFill>
        </p:spPr>
        <p:txBody>
          <a:bodyPr vert="horz" lIns="91440" tIns="45720" rIns="91440" bIns="45720" rtlCol="0" anchor="ctr">
            <a:noAutofit/>
          </a:bodyPr>
          <a:lstStyle/>
          <a:p>
            <a:r>
              <a:rPr lang="en-GB" sz="3600" b="1" dirty="0">
                <a:effectLst>
                  <a:outerShdw blurRad="38100" dist="38100" dir="2700000" algn="tl">
                    <a:srgbClr val="000000">
                      <a:alpha val="43137"/>
                    </a:srgbClr>
                  </a:outerShdw>
                </a:effectLst>
              </a:rPr>
              <a:t>Introduction</a:t>
            </a:r>
            <a:endParaRPr lang="en-US" sz="3600" b="1" dirty="0">
              <a:effectLst>
                <a:outerShdw blurRad="38100" dist="38100" dir="2700000" algn="tl">
                  <a:srgbClr val="000000">
                    <a:alpha val="43137"/>
                  </a:srgbClr>
                </a:outerShdw>
              </a:effectLst>
            </a:endParaRPr>
          </a:p>
        </p:txBody>
      </p:sp>
      <p:sp>
        <p:nvSpPr>
          <p:cNvPr id="4" name="Obdélník 3"/>
          <p:cNvSpPr/>
          <p:nvPr/>
        </p:nvSpPr>
        <p:spPr>
          <a:xfrm>
            <a:off x="35735" y="5301208"/>
            <a:ext cx="9108504" cy="1754326"/>
          </a:xfrm>
          <a:prstGeom prst="rect">
            <a:avLst/>
          </a:prstGeom>
        </p:spPr>
        <p:txBody>
          <a:bodyPr wrap="square">
            <a:spAutoFit/>
          </a:bodyPr>
          <a:lstStyle/>
          <a:p>
            <a:pPr indent="-358775">
              <a:buNone/>
              <a:defRPr/>
            </a:pPr>
            <a:r>
              <a:rPr lang="en-US" sz="1200" b="1" dirty="0" err="1"/>
              <a:t>Barrichelo-Lindström,V</a:t>
            </a:r>
            <a:r>
              <a:rPr lang="en-US" sz="1200" b="1" dirty="0"/>
              <a:t>. and </a:t>
            </a:r>
            <a:r>
              <a:rPr lang="en-US" sz="1200" b="1" dirty="0" err="1"/>
              <a:t>Behlau</a:t>
            </a:r>
            <a:r>
              <a:rPr lang="en-US" sz="1200" b="1" dirty="0"/>
              <a:t>, M. (2009) Resonant voice in acting students: perceptual and acoustic correlates of the trained y-buzz by </a:t>
            </a:r>
            <a:r>
              <a:rPr lang="en-US" sz="1200" b="1" dirty="0" err="1"/>
              <a:t>Lessac</a:t>
            </a:r>
            <a:r>
              <a:rPr lang="en-US" sz="1200" b="1" dirty="0"/>
              <a:t>. Journal of Voice, 23, 5, pp. 603-609.</a:t>
            </a:r>
          </a:p>
          <a:p>
            <a:pPr indent="-358775">
              <a:buNone/>
              <a:defRPr/>
            </a:pPr>
            <a:r>
              <a:rPr lang="en-US" sz="1200" b="1" dirty="0"/>
              <a:t>Smith, CG., Finnegan, EM. and </a:t>
            </a:r>
            <a:r>
              <a:rPr lang="en-US" sz="1200" b="1" dirty="0" err="1"/>
              <a:t>Karnell</a:t>
            </a:r>
            <a:r>
              <a:rPr lang="en-US" sz="1200" b="1" dirty="0"/>
              <a:t>, MP. (2005) Resonant voice: spectral and </a:t>
            </a:r>
            <a:r>
              <a:rPr lang="en-US" sz="1200" b="1" dirty="0" err="1"/>
              <a:t>nasoendoscopic</a:t>
            </a:r>
            <a:r>
              <a:rPr lang="en-US" sz="1200" b="1" dirty="0"/>
              <a:t> analysis. Journal of Voice, 19, 4, pp. 607–622.</a:t>
            </a:r>
          </a:p>
          <a:p>
            <a:pPr indent="-358775">
              <a:buNone/>
              <a:defRPr/>
            </a:pPr>
            <a:r>
              <a:rPr lang="en-US" sz="1200" b="1" dirty="0"/>
              <a:t>Sundberg, J. (2022) Objective characterization of phonation type using amplitude of flow </a:t>
            </a:r>
            <a:r>
              <a:rPr lang="en-US" sz="1200" b="1" dirty="0" err="1"/>
              <a:t>glottogram</a:t>
            </a:r>
            <a:r>
              <a:rPr lang="en-US" sz="1200" b="1" dirty="0"/>
              <a:t> pulse and of voice source fundamental. Journal of Voice 36, 1, pp. 4-14.</a:t>
            </a:r>
          </a:p>
          <a:p>
            <a:pPr indent="-358775">
              <a:buNone/>
              <a:defRPr/>
            </a:pPr>
            <a:r>
              <a:rPr lang="en-US" sz="1200" b="1" dirty="0" err="1"/>
              <a:t>Verdolini</a:t>
            </a:r>
            <a:r>
              <a:rPr lang="en-US" sz="1200" b="1" dirty="0"/>
              <a:t>, K., </a:t>
            </a:r>
            <a:r>
              <a:rPr lang="en-US" sz="1200" b="1" dirty="0" err="1"/>
              <a:t>Druker</a:t>
            </a:r>
            <a:r>
              <a:rPr lang="en-US" sz="1200" b="1" dirty="0"/>
              <a:t>, DG., Palmer, PM. and </a:t>
            </a:r>
            <a:r>
              <a:rPr lang="en-US" sz="1200" b="1" dirty="0" err="1"/>
              <a:t>Samawi</a:t>
            </a:r>
            <a:r>
              <a:rPr lang="en-US" sz="1200" b="1" dirty="0"/>
              <a:t>, H. (1998) Laryngeal adduction in resonant voice. Journal of Voice 12, 3, pp. 315-327.</a:t>
            </a:r>
          </a:p>
          <a:p>
            <a:pPr indent="-358775">
              <a:buNone/>
              <a:defRPr/>
            </a:pPr>
            <a:r>
              <a:rPr lang="en-US" sz="1200" b="1" dirty="0"/>
              <a:t>Zhang, Z. (2020) Laryngeal strategies to minimize vocal fold contact pressure and their effect on voice production. J </a:t>
            </a:r>
            <a:r>
              <a:rPr lang="en-US" sz="1200" b="1" dirty="0" err="1"/>
              <a:t>Acoust</a:t>
            </a:r>
            <a:r>
              <a:rPr lang="en-US" sz="1200" b="1" dirty="0"/>
              <a:t> Soc Am, 148, 2, pp. 1039–1050.</a:t>
            </a:r>
            <a:endParaRPr lang="cs-CZ" sz="1200" b="1" dirty="0"/>
          </a:p>
        </p:txBody>
      </p:sp>
      <p:cxnSp>
        <p:nvCxnSpPr>
          <p:cNvPr id="6" name="Přímá spojnice 5"/>
          <p:cNvCxnSpPr/>
          <p:nvPr/>
        </p:nvCxnSpPr>
        <p:spPr>
          <a:xfrm>
            <a:off x="66253" y="5301208"/>
            <a:ext cx="910850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4F7BB8E-BBBF-10E5-08A1-C88B3EDC8808}"/>
              </a:ext>
            </a:extLst>
          </p:cNvPr>
          <p:cNvSpPr txBox="1"/>
          <p:nvPr/>
        </p:nvSpPr>
        <p:spPr>
          <a:xfrm>
            <a:off x="575556" y="1196752"/>
            <a:ext cx="7992887" cy="3693319"/>
          </a:xfrm>
          <a:prstGeom prst="rect">
            <a:avLst/>
          </a:prstGeom>
          <a:noFill/>
        </p:spPr>
        <p:txBody>
          <a:bodyPr wrap="square">
            <a:spAutoFit/>
          </a:bodyPr>
          <a:lstStyle/>
          <a:p>
            <a:r>
              <a:rPr lang="cs-CZ" dirty="0"/>
              <a:t>So-</a:t>
            </a:r>
            <a:r>
              <a:rPr lang="cs-CZ" dirty="0" err="1"/>
              <a:t>called</a:t>
            </a:r>
            <a:r>
              <a:rPr lang="en-US" dirty="0"/>
              <a:t> </a:t>
            </a:r>
            <a:r>
              <a:rPr lang="en-US" b="1" dirty="0"/>
              <a:t>“resonant voice” </a:t>
            </a:r>
            <a:r>
              <a:rPr lang="en-US" dirty="0"/>
              <a:t>is an important goal in voice training and therapy and causes sensations of vibrations on the facial area (</a:t>
            </a:r>
            <a:r>
              <a:rPr lang="en-US" dirty="0" err="1"/>
              <a:t>Verdolini</a:t>
            </a:r>
            <a:r>
              <a:rPr lang="en-US" dirty="0"/>
              <a:t> et al., 1998; Smith et al., 2005). </a:t>
            </a:r>
            <a:endParaRPr lang="cs-CZ" dirty="0"/>
          </a:p>
          <a:p>
            <a:endParaRPr lang="cs-CZ" dirty="0"/>
          </a:p>
          <a:p>
            <a:r>
              <a:rPr lang="en-US" dirty="0"/>
              <a:t>Acoustically, it has been found to imply tuning of the first vocal tract resonance to the lowest voice harmonics (</a:t>
            </a:r>
            <a:r>
              <a:rPr lang="en-US" dirty="0" err="1"/>
              <a:t>Barrichelo</a:t>
            </a:r>
            <a:r>
              <a:rPr lang="en-US" dirty="0"/>
              <a:t>-Lindström &amp; </a:t>
            </a:r>
            <a:r>
              <a:rPr lang="en-US" dirty="0" err="1"/>
              <a:t>Behlau</a:t>
            </a:r>
            <a:r>
              <a:rPr lang="en-US" dirty="0"/>
              <a:t>, 2009). </a:t>
            </a:r>
            <a:endParaRPr lang="cs-CZ" dirty="0"/>
          </a:p>
          <a:p>
            <a:endParaRPr lang="cs-CZ" dirty="0"/>
          </a:p>
          <a:p>
            <a:r>
              <a:rPr lang="en-US" dirty="0"/>
              <a:t>Physiologically, resonant voice is produced with barely adducted vocal folds (</a:t>
            </a:r>
            <a:r>
              <a:rPr lang="en-US" dirty="0" err="1"/>
              <a:t>Verdolini</a:t>
            </a:r>
            <a:r>
              <a:rPr lang="en-US" dirty="0"/>
              <a:t> et al., 1998)</a:t>
            </a:r>
            <a:r>
              <a:rPr lang="cs-CZ" dirty="0"/>
              <a:t> and </a:t>
            </a:r>
            <a:r>
              <a:rPr lang="en-US" dirty="0"/>
              <a:t>with larger glottal flow amplitude and stronger first partial (Sundberg, 2022).</a:t>
            </a:r>
            <a:endParaRPr lang="cs-CZ" dirty="0"/>
          </a:p>
          <a:p>
            <a:endParaRPr lang="cs-CZ" dirty="0"/>
          </a:p>
          <a:p>
            <a:r>
              <a:rPr lang="cs-CZ" dirty="0"/>
              <a:t>A</a:t>
            </a:r>
            <a:r>
              <a:rPr lang="en-US" dirty="0" err="1"/>
              <a:t>ccording</a:t>
            </a:r>
            <a:r>
              <a:rPr lang="en-US" dirty="0"/>
              <a:t> to modelling</a:t>
            </a:r>
            <a:r>
              <a:rPr lang="cs-CZ" dirty="0"/>
              <a:t> </a:t>
            </a:r>
            <a:r>
              <a:rPr lang="en-US" dirty="0"/>
              <a:t>(Zhang, 2020), resonant voice reduces impact stress posed on the vocal fold tissue</a:t>
            </a:r>
            <a:r>
              <a:rPr lang="cs-CZ" dirty="0"/>
              <a:t>.</a:t>
            </a:r>
          </a:p>
        </p:txBody>
      </p:sp>
    </p:spTree>
    <p:extLst>
      <p:ext uri="{BB962C8B-B14F-4D97-AF65-F5344CB8AC3E}">
        <p14:creationId xmlns:p14="http://schemas.microsoft.com/office/powerpoint/2010/main" val="119174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solidFill>
            <a:schemeClr val="tx2">
              <a:lumMod val="40000"/>
              <a:lumOff val="60000"/>
            </a:schemeClr>
          </a:solidFill>
        </p:spPr>
        <p:txBody>
          <a:bodyPr>
            <a:normAutofit/>
          </a:bodyPr>
          <a:lstStyle/>
          <a:p>
            <a:pPr>
              <a:defRPr/>
            </a:pPr>
            <a:r>
              <a:rPr lang="en-US" sz="3000" b="1" dirty="0">
                <a:solidFill>
                  <a:schemeClr val="tx1"/>
                </a:solidFill>
                <a:effectLst>
                  <a:outerShdw blurRad="38100" dist="38100" dir="2700000" algn="tl">
                    <a:srgbClr val="000000">
                      <a:alpha val="43137"/>
                    </a:srgbClr>
                  </a:outerShdw>
                </a:effectLst>
                <a:cs typeface="Times New Roman" pitchFamily="18" charset="0"/>
              </a:rPr>
              <a:t>Earlier studies </a:t>
            </a:r>
            <a:r>
              <a:rPr lang="cs-CZ" sz="3000" b="1" dirty="0" err="1">
                <a:solidFill>
                  <a:schemeClr val="tx1"/>
                </a:solidFill>
                <a:effectLst>
                  <a:outerShdw blurRad="38100" dist="38100" dir="2700000" algn="tl">
                    <a:srgbClr val="000000">
                      <a:alpha val="43137"/>
                    </a:srgbClr>
                  </a:outerShdw>
                </a:effectLst>
                <a:cs typeface="Times New Roman" pitchFamily="18" charset="0"/>
              </a:rPr>
              <a:t>of</a:t>
            </a:r>
            <a:r>
              <a:rPr lang="cs-CZ" sz="3000" b="1" dirty="0">
                <a:solidFill>
                  <a:schemeClr val="tx1"/>
                </a:solidFill>
                <a:effectLst>
                  <a:outerShdw blurRad="38100" dist="38100" dir="2700000" algn="tl">
                    <a:srgbClr val="000000">
                      <a:alpha val="43137"/>
                    </a:srgbClr>
                  </a:outerShdw>
                </a:effectLst>
                <a:cs typeface="Times New Roman" pitchFamily="18" charset="0"/>
              </a:rPr>
              <a:t> </a:t>
            </a:r>
            <a:r>
              <a:rPr lang="cs-CZ" sz="3000" b="1" dirty="0" err="1">
                <a:solidFill>
                  <a:schemeClr val="tx1"/>
                </a:solidFill>
                <a:effectLst>
                  <a:outerShdw blurRad="38100" dist="38100" dir="2700000" algn="tl">
                    <a:srgbClr val="000000">
                      <a:alpha val="43137"/>
                    </a:srgbClr>
                  </a:outerShdw>
                </a:effectLst>
                <a:cs typeface="Times New Roman" pitchFamily="18" charset="0"/>
              </a:rPr>
              <a:t>facial</a:t>
            </a:r>
            <a:r>
              <a:rPr lang="cs-CZ" sz="3000" b="1" dirty="0">
                <a:solidFill>
                  <a:schemeClr val="tx1"/>
                </a:solidFill>
                <a:effectLst>
                  <a:outerShdw blurRad="38100" dist="38100" dir="2700000" algn="tl">
                    <a:srgbClr val="000000">
                      <a:alpha val="43137"/>
                    </a:srgbClr>
                  </a:outerShdw>
                </a:effectLst>
                <a:cs typeface="Times New Roman" pitchFamily="18" charset="0"/>
              </a:rPr>
              <a:t> </a:t>
            </a:r>
            <a:r>
              <a:rPr lang="cs-CZ" sz="3000" b="1" dirty="0" err="1">
                <a:solidFill>
                  <a:schemeClr val="tx1"/>
                </a:solidFill>
                <a:effectLst>
                  <a:outerShdw blurRad="38100" dist="38100" dir="2700000" algn="tl">
                    <a:srgbClr val="000000">
                      <a:alpha val="43137"/>
                    </a:srgbClr>
                  </a:outerShdw>
                </a:effectLst>
                <a:cs typeface="Times New Roman" pitchFamily="18" charset="0"/>
              </a:rPr>
              <a:t>vibrations</a:t>
            </a:r>
            <a:endParaRPr lang="en-US" sz="3000" b="1" dirty="0">
              <a:solidFill>
                <a:schemeClr val="tx1"/>
              </a:solidFill>
              <a:effectLst>
                <a:outerShdw blurRad="38100" dist="38100" dir="2700000" algn="tl">
                  <a:srgbClr val="000000">
                    <a:alpha val="43137"/>
                  </a:srgbClr>
                </a:outerShdw>
              </a:effectLst>
              <a:cs typeface="Times New Roman" pitchFamily="18" charset="0"/>
            </a:endParaRPr>
          </a:p>
        </p:txBody>
      </p:sp>
      <p:sp>
        <p:nvSpPr>
          <p:cNvPr id="3" name="Obdélník 2"/>
          <p:cNvSpPr/>
          <p:nvPr/>
        </p:nvSpPr>
        <p:spPr>
          <a:xfrm>
            <a:off x="251520" y="1196752"/>
            <a:ext cx="8640960" cy="3693319"/>
          </a:xfrm>
          <a:prstGeom prst="rect">
            <a:avLst/>
          </a:prstGeom>
        </p:spPr>
        <p:txBody>
          <a:bodyPr wrap="square">
            <a:spAutoFit/>
          </a:bodyPr>
          <a:lstStyle/>
          <a:p>
            <a:endParaRPr lang="cs-CZ" dirty="0"/>
          </a:p>
          <a:p>
            <a:r>
              <a:rPr lang="cs-CZ" dirty="0"/>
              <a:t>It </a:t>
            </a:r>
            <a:r>
              <a:rPr lang="cs-CZ" dirty="0" err="1"/>
              <a:t>was</a:t>
            </a:r>
            <a:r>
              <a:rPr lang="cs-CZ" dirty="0"/>
              <a:t> </a:t>
            </a:r>
            <a:r>
              <a:rPr lang="en-US" dirty="0"/>
              <a:t>observed that </a:t>
            </a:r>
            <a:r>
              <a:rPr lang="en-US" u="sng" dirty="0"/>
              <a:t>facial vibrations are vowel dependent</a:t>
            </a:r>
            <a:r>
              <a:rPr lang="en-US" dirty="0"/>
              <a:t>. Forehead, cheek and lower mandible were found to resonate most for closed vowels /</a:t>
            </a:r>
            <a:r>
              <a:rPr lang="en-US" dirty="0" err="1"/>
              <a:t>i</a:t>
            </a:r>
            <a:r>
              <a:rPr lang="en-US" dirty="0"/>
              <a:t>, u/, and le</a:t>
            </a:r>
            <a:r>
              <a:rPr lang="cs-CZ" dirty="0" err="1"/>
              <a:t>ss</a:t>
            </a:r>
            <a:r>
              <a:rPr lang="en-US" dirty="0"/>
              <a:t> for open vowel /a/. </a:t>
            </a:r>
            <a:r>
              <a:rPr lang="cs-CZ" dirty="0"/>
              <a:t>T</a:t>
            </a:r>
            <a:r>
              <a:rPr lang="en-US" dirty="0"/>
              <a:t>he strongest acoustic component in voice is typically the partial nearest the first formant (F1)</a:t>
            </a:r>
            <a:r>
              <a:rPr lang="cs-CZ" dirty="0"/>
              <a:t> </a:t>
            </a:r>
            <a:r>
              <a:rPr lang="en-US" dirty="0"/>
              <a:t>(</a:t>
            </a:r>
            <a:r>
              <a:rPr lang="en-US" dirty="0" err="1"/>
              <a:t>Kirikae</a:t>
            </a:r>
            <a:r>
              <a:rPr lang="en-US" dirty="0"/>
              <a:t> et al., 1964)</a:t>
            </a:r>
            <a:r>
              <a:rPr lang="cs-CZ" dirty="0"/>
              <a:t>.</a:t>
            </a:r>
          </a:p>
          <a:p>
            <a:endParaRPr lang="en-US" dirty="0"/>
          </a:p>
          <a:p>
            <a:r>
              <a:rPr lang="en-US" dirty="0"/>
              <a:t>Skull resonates at high frequencies, the lowest resonance frequencies being around 972 Hz and 1230 Hz according to </a:t>
            </a:r>
            <a:r>
              <a:rPr lang="en-US" dirty="0" err="1"/>
              <a:t>Håkansson</a:t>
            </a:r>
            <a:r>
              <a:rPr lang="en-US" dirty="0"/>
              <a:t> et al. (1993). </a:t>
            </a:r>
            <a:endParaRPr lang="cs-CZ" dirty="0"/>
          </a:p>
          <a:p>
            <a:endParaRPr lang="cs-CZ" dirty="0"/>
          </a:p>
          <a:p>
            <a:r>
              <a:rPr lang="en-US" dirty="0"/>
              <a:t>The lowest resonance frequency of human skull in vitro was found around 1100 Hz</a:t>
            </a:r>
            <a:r>
              <a:rPr lang="cs-CZ" dirty="0"/>
              <a:t>,</a:t>
            </a:r>
            <a:r>
              <a:rPr lang="en-US" dirty="0"/>
              <a:t> when the soft brain tissue was substituted by a gelatine</a:t>
            </a:r>
            <a:r>
              <a:rPr lang="cs-CZ" dirty="0"/>
              <a:t>,</a:t>
            </a:r>
            <a:r>
              <a:rPr lang="en-US" dirty="0"/>
              <a:t> and the most sensitive place to the vibration excitation of the skull was found at the edge of hard palate, behind the front teeth (</a:t>
            </a:r>
            <a:r>
              <a:rPr lang="en-US" dirty="0" err="1"/>
              <a:t>Horáček</a:t>
            </a:r>
            <a:r>
              <a:rPr lang="en-US" dirty="0"/>
              <a:t> et al. 2004).</a:t>
            </a:r>
          </a:p>
        </p:txBody>
      </p:sp>
      <p:sp>
        <p:nvSpPr>
          <p:cNvPr id="6" name="Obdélník 5"/>
          <p:cNvSpPr/>
          <p:nvPr/>
        </p:nvSpPr>
        <p:spPr>
          <a:xfrm>
            <a:off x="35496" y="5368889"/>
            <a:ext cx="9108504" cy="1354217"/>
          </a:xfrm>
          <a:prstGeom prst="rect">
            <a:avLst/>
          </a:prstGeom>
        </p:spPr>
        <p:txBody>
          <a:bodyPr wrap="square">
            <a:spAutoFit/>
          </a:bodyPr>
          <a:lstStyle/>
          <a:p>
            <a:pPr marL="171450" indent="-171450">
              <a:buFont typeface="Arial" panose="020B0604020202020204" pitchFamily="34" charset="0"/>
              <a:buChar char="•"/>
            </a:pPr>
            <a:r>
              <a:rPr lang="cs-CZ" sz="1200" b="1" dirty="0" err="1"/>
              <a:t>Kirikae</a:t>
            </a:r>
            <a:r>
              <a:rPr lang="cs-CZ" sz="1200" b="1" dirty="0"/>
              <a:t>, J., </a:t>
            </a:r>
            <a:r>
              <a:rPr lang="cs-CZ" sz="1200" b="1" dirty="0" err="1"/>
              <a:t>Sato</a:t>
            </a:r>
            <a:r>
              <a:rPr lang="cs-CZ" sz="1200" b="1" dirty="0"/>
              <a:t>, T., </a:t>
            </a:r>
            <a:r>
              <a:rPr lang="cs-CZ" sz="1200" b="1" dirty="0" err="1"/>
              <a:t>Oshima</a:t>
            </a:r>
            <a:r>
              <a:rPr lang="cs-CZ" sz="1200" b="1" dirty="0"/>
              <a:t>, H. and </a:t>
            </a:r>
            <a:r>
              <a:rPr lang="cs-CZ" sz="1200" b="1" dirty="0" err="1"/>
              <a:t>Nomoto</a:t>
            </a:r>
            <a:r>
              <a:rPr lang="cs-CZ" sz="1200" b="1" dirty="0"/>
              <a:t>, K. (1964) </a:t>
            </a:r>
            <a:r>
              <a:rPr lang="cs-CZ" sz="1200" b="1" dirty="0" err="1"/>
              <a:t>Vibration</a:t>
            </a:r>
            <a:r>
              <a:rPr lang="cs-CZ" sz="1200" b="1" dirty="0"/>
              <a:t> </a:t>
            </a:r>
            <a:r>
              <a:rPr lang="cs-CZ" sz="1200" b="1" dirty="0" err="1"/>
              <a:t>of</a:t>
            </a:r>
            <a:r>
              <a:rPr lang="cs-CZ" sz="1200" b="1" dirty="0"/>
              <a:t> </a:t>
            </a:r>
            <a:r>
              <a:rPr lang="cs-CZ" sz="1200" b="1" dirty="0" err="1"/>
              <a:t>the</a:t>
            </a:r>
            <a:r>
              <a:rPr lang="cs-CZ" sz="1200" b="1" dirty="0"/>
              <a:t> body </a:t>
            </a:r>
            <a:r>
              <a:rPr lang="cs-CZ" sz="1200" b="1" dirty="0" err="1"/>
              <a:t>during</a:t>
            </a:r>
            <a:r>
              <a:rPr lang="cs-CZ" sz="1200" b="1" dirty="0"/>
              <a:t> </a:t>
            </a:r>
            <a:r>
              <a:rPr lang="cs-CZ" sz="1200" b="1" dirty="0" err="1"/>
              <a:t>phonation</a:t>
            </a:r>
            <a:r>
              <a:rPr lang="cs-CZ" sz="1200" b="1" dirty="0"/>
              <a:t> </a:t>
            </a:r>
            <a:r>
              <a:rPr lang="cs-CZ" sz="1200" b="1" dirty="0" err="1"/>
              <a:t>of</a:t>
            </a:r>
            <a:r>
              <a:rPr lang="cs-CZ" sz="1200" b="1" dirty="0"/>
              <a:t> </a:t>
            </a:r>
            <a:r>
              <a:rPr lang="cs-CZ" sz="1200" b="1" dirty="0" err="1"/>
              <a:t>vowels</a:t>
            </a:r>
            <a:r>
              <a:rPr lang="cs-CZ" sz="1200" b="1" dirty="0"/>
              <a:t>. </a:t>
            </a:r>
            <a:r>
              <a:rPr lang="cs-CZ" sz="1200" b="1" dirty="0" err="1"/>
              <a:t>Rev</a:t>
            </a:r>
            <a:r>
              <a:rPr lang="cs-CZ" sz="1200" b="1" dirty="0"/>
              <a:t>. de Laryngologie, Otologie, Rhinologie 85, pp. 317-345.</a:t>
            </a:r>
          </a:p>
          <a:p>
            <a:pPr marL="171450" indent="-171450">
              <a:buFont typeface="Arial" panose="020B0604020202020204" pitchFamily="34" charset="0"/>
              <a:buChar char="•"/>
            </a:pPr>
            <a:r>
              <a:rPr lang="en-US" sz="1200" b="1" dirty="0" err="1"/>
              <a:t>Håkansson</a:t>
            </a:r>
            <a:r>
              <a:rPr lang="en-US" sz="1200" b="1" dirty="0"/>
              <a:t>, B., Brandt, A., Carlsson, P. and </a:t>
            </a:r>
            <a:r>
              <a:rPr lang="en-US" sz="1200" b="1" dirty="0" err="1"/>
              <a:t>Tjellström</a:t>
            </a:r>
            <a:r>
              <a:rPr lang="en-US" sz="1200" b="1" dirty="0"/>
              <a:t>, A. (1994) Resonance frequencies of the human skull in vivo. The Journal of the Acoustical Society of America, 95, 3, pp. 1474-1481.</a:t>
            </a:r>
          </a:p>
          <a:p>
            <a:pPr marL="171450" indent="-171450">
              <a:buFont typeface="Arial" panose="020B0604020202020204" pitchFamily="34" charset="0"/>
              <a:buChar char="•"/>
            </a:pPr>
            <a:r>
              <a:rPr lang="en-US" sz="1200" b="1" dirty="0" err="1"/>
              <a:t>Horáček</a:t>
            </a:r>
            <a:r>
              <a:rPr lang="en-US" sz="1200" b="1" dirty="0"/>
              <a:t>, J., </a:t>
            </a:r>
            <a:r>
              <a:rPr lang="en-US" sz="1200" b="1" dirty="0" err="1"/>
              <a:t>Veselý</a:t>
            </a:r>
            <a:r>
              <a:rPr lang="en-US" sz="1200" b="1" dirty="0"/>
              <a:t>, J., </a:t>
            </a:r>
            <a:r>
              <a:rPr lang="en-US" sz="1200" b="1" dirty="0" err="1"/>
              <a:t>Pešek</a:t>
            </a:r>
            <a:r>
              <a:rPr lang="en-US" sz="1200" b="1" dirty="0"/>
              <a:t>, L. and </a:t>
            </a:r>
            <a:r>
              <a:rPr lang="en-US" sz="1200" b="1" dirty="0" err="1"/>
              <a:t>Vohradník</a:t>
            </a:r>
            <a:r>
              <a:rPr lang="en-US" sz="1200" b="1" dirty="0"/>
              <a:t>, M. (2004) Fundamental dynamic characteristics of human skull. Engineering Mechanics, 11, 2, pp. 139 –158.</a:t>
            </a:r>
          </a:p>
          <a:p>
            <a:endParaRPr lang="en-US" sz="1000" dirty="0"/>
          </a:p>
        </p:txBody>
      </p:sp>
      <p:cxnSp>
        <p:nvCxnSpPr>
          <p:cNvPr id="13" name="Přímá spojnice 12"/>
          <p:cNvCxnSpPr/>
          <p:nvPr/>
        </p:nvCxnSpPr>
        <p:spPr>
          <a:xfrm>
            <a:off x="123545" y="5301208"/>
            <a:ext cx="88569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45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0"/>
            <a:ext cx="9144000" cy="692696"/>
          </a:xfrm>
          <a:prstGeom prst="rect">
            <a:avLst/>
          </a:prstGeom>
          <a:solidFill>
            <a:srgbClr val="6699FF"/>
          </a:solidFill>
        </p:spPr>
        <p:txBody>
          <a:bodyPr wrap="square">
            <a:noAutofit/>
          </a:bodyPr>
          <a:lstStyle/>
          <a:p>
            <a:pPr algn="ctr" fontAlgn="auto">
              <a:spcBef>
                <a:spcPts val="0"/>
              </a:spcBef>
              <a:spcAft>
                <a:spcPts val="0"/>
              </a:spcAft>
            </a:pPr>
            <a:r>
              <a:rPr lang="cs-CZ" sz="2800" b="1" dirty="0" err="1">
                <a:solidFill>
                  <a:prstClr val="black"/>
                </a:solidFill>
                <a:effectLst>
                  <a:outerShdw blurRad="38100" dist="38100" dir="2700000" algn="tl">
                    <a:srgbClr val="000000">
                      <a:alpha val="43137"/>
                    </a:srgbClr>
                  </a:outerShdw>
                </a:effectLst>
                <a:latin typeface="Calibri"/>
              </a:rPr>
              <a:t>Schema</a:t>
            </a:r>
            <a:r>
              <a:rPr lang="cs-CZ" sz="2800" b="1" dirty="0">
                <a:solidFill>
                  <a:prstClr val="black"/>
                </a:solidFill>
                <a:effectLst>
                  <a:outerShdw blurRad="38100" dist="38100" dir="2700000" algn="tl">
                    <a:srgbClr val="000000">
                      <a:alpha val="43137"/>
                    </a:srgbClr>
                  </a:outerShdw>
                </a:effectLst>
                <a:latin typeface="Calibri"/>
              </a:rPr>
              <a:t> </a:t>
            </a:r>
            <a:r>
              <a:rPr lang="cs-CZ" sz="2800" b="1" dirty="0" err="1">
                <a:solidFill>
                  <a:prstClr val="black"/>
                </a:solidFill>
                <a:effectLst>
                  <a:outerShdw blurRad="38100" dist="38100" dir="2700000" algn="tl">
                    <a:srgbClr val="000000">
                      <a:alpha val="43137"/>
                    </a:srgbClr>
                  </a:outerShdw>
                </a:effectLst>
                <a:latin typeface="Calibri"/>
              </a:rPr>
              <a:t>of</a:t>
            </a:r>
            <a:r>
              <a:rPr lang="cs-CZ" sz="2800" b="1" dirty="0">
                <a:solidFill>
                  <a:prstClr val="black"/>
                </a:solidFill>
                <a:effectLst>
                  <a:outerShdw blurRad="38100" dist="38100" dir="2700000" algn="tl">
                    <a:srgbClr val="000000">
                      <a:alpha val="43137"/>
                    </a:srgbClr>
                  </a:outerShdw>
                </a:effectLst>
                <a:latin typeface="Calibri"/>
              </a:rPr>
              <a:t> </a:t>
            </a:r>
            <a:r>
              <a:rPr lang="cs-CZ" sz="2800" b="1" dirty="0" err="1">
                <a:solidFill>
                  <a:prstClr val="black"/>
                </a:solidFill>
                <a:effectLst>
                  <a:outerShdw blurRad="38100" dist="38100" dir="2700000" algn="tl">
                    <a:srgbClr val="000000">
                      <a:alpha val="43137"/>
                    </a:srgbClr>
                  </a:outerShdw>
                </a:effectLst>
                <a:latin typeface="Calibri"/>
              </a:rPr>
              <a:t>the</a:t>
            </a:r>
            <a:r>
              <a:rPr lang="cs-CZ" sz="2800" b="1" dirty="0">
                <a:solidFill>
                  <a:prstClr val="black"/>
                </a:solidFill>
                <a:effectLst>
                  <a:outerShdw blurRad="38100" dist="38100" dir="2700000" algn="tl">
                    <a:srgbClr val="000000">
                      <a:alpha val="43137"/>
                    </a:srgbClr>
                  </a:outerShdw>
                </a:effectLst>
                <a:latin typeface="Calibri"/>
              </a:rPr>
              <a:t> </a:t>
            </a:r>
            <a:r>
              <a:rPr lang="cs-CZ" sz="2800" b="1" dirty="0" err="1">
                <a:solidFill>
                  <a:prstClr val="black"/>
                </a:solidFill>
                <a:effectLst>
                  <a:outerShdw blurRad="38100" dist="38100" dir="2700000" algn="tl">
                    <a:srgbClr val="000000">
                      <a:alpha val="43137"/>
                    </a:srgbClr>
                  </a:outerShdw>
                </a:effectLst>
                <a:latin typeface="Calibri"/>
              </a:rPr>
              <a:t>measurement</a:t>
            </a:r>
            <a:r>
              <a:rPr lang="cs-CZ" sz="2800" b="1" dirty="0">
                <a:solidFill>
                  <a:prstClr val="black"/>
                </a:solidFill>
                <a:effectLst>
                  <a:outerShdw blurRad="38100" dist="38100" dir="2700000" algn="tl">
                    <a:srgbClr val="000000">
                      <a:alpha val="43137"/>
                    </a:srgbClr>
                  </a:outerShdw>
                </a:effectLst>
                <a:latin typeface="Calibri"/>
              </a:rPr>
              <a:t> </a:t>
            </a:r>
          </a:p>
        </p:txBody>
      </p:sp>
      <p:sp>
        <p:nvSpPr>
          <p:cNvPr id="7" name="Obdélník 6"/>
          <p:cNvSpPr/>
          <p:nvPr/>
        </p:nvSpPr>
        <p:spPr>
          <a:xfrm>
            <a:off x="107504" y="5157192"/>
            <a:ext cx="9036496" cy="1477328"/>
          </a:xfrm>
          <a:prstGeom prst="rect">
            <a:avLst/>
          </a:prstGeom>
        </p:spPr>
        <p:txBody>
          <a:bodyPr wrap="square">
            <a:spAutoFit/>
          </a:bodyPr>
          <a:lstStyle/>
          <a:p>
            <a:r>
              <a:rPr lang="cs-CZ" dirty="0" err="1"/>
              <a:t>Measurements</a:t>
            </a:r>
            <a:r>
              <a:rPr lang="cs-CZ" dirty="0"/>
              <a:t> </a:t>
            </a:r>
            <a:r>
              <a:rPr lang="cs-CZ" dirty="0" err="1"/>
              <a:t>of</a:t>
            </a:r>
            <a:r>
              <a:rPr lang="cs-CZ" dirty="0"/>
              <a:t> e</a:t>
            </a:r>
            <a:r>
              <a:rPr lang="en-US" dirty="0" err="1"/>
              <a:t>xternal</a:t>
            </a:r>
            <a:r>
              <a:rPr lang="en-US" dirty="0"/>
              <a:t> acoustic signal, pressure in oral cavity, EGG signal and laryngeal and facial surface vibrations measured by accelerometers ACC1 and ACC2 </a:t>
            </a:r>
            <a:endParaRPr lang="cs-CZ" dirty="0"/>
          </a:p>
          <a:p>
            <a:r>
              <a:rPr lang="en-US" dirty="0"/>
              <a:t>and laser vibrometers LV1 and LV2.</a:t>
            </a:r>
          </a:p>
          <a:p>
            <a:r>
              <a:rPr lang="en-US" dirty="0"/>
              <a:t>The recording was made using 16 kHz sampling frequency and 16-bit resolution.</a:t>
            </a:r>
          </a:p>
          <a:p>
            <a:r>
              <a:rPr lang="en-US" dirty="0"/>
              <a:t>The measured signals were recorded by the PC controlled B&amp;K measurement system PULSE 10.</a:t>
            </a:r>
          </a:p>
        </p:txBody>
      </p:sp>
      <p:pic>
        <p:nvPicPr>
          <p:cNvPr id="8" name="Picture 7">
            <a:extLst>
              <a:ext uri="{FF2B5EF4-FFF2-40B4-BE49-F238E27FC236}">
                <a16:creationId xmlns:a16="http://schemas.microsoft.com/office/drawing/2014/main" id="{AF699235-CEB0-E96F-597C-24C47C7CE4C8}"/>
              </a:ext>
            </a:extLst>
          </p:cNvPr>
          <p:cNvPicPr>
            <a:picLocks noChangeAspect="1"/>
          </p:cNvPicPr>
          <p:nvPr/>
        </p:nvPicPr>
        <p:blipFill>
          <a:blip r:embed="rId2"/>
          <a:stretch>
            <a:fillRect/>
          </a:stretch>
        </p:blipFill>
        <p:spPr>
          <a:xfrm>
            <a:off x="1691680" y="861984"/>
            <a:ext cx="5733333" cy="3990476"/>
          </a:xfrm>
          <a:prstGeom prst="rect">
            <a:avLst/>
          </a:prstGeom>
        </p:spPr>
      </p:pic>
    </p:spTree>
    <p:extLst>
      <p:ext uri="{BB962C8B-B14F-4D97-AF65-F5344CB8AC3E}">
        <p14:creationId xmlns:p14="http://schemas.microsoft.com/office/powerpoint/2010/main" val="162915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36" y="0"/>
            <a:ext cx="9144000" cy="1484784"/>
          </a:xfrm>
          <a:solidFill>
            <a:schemeClr val="tx2">
              <a:lumMod val="40000"/>
              <a:lumOff val="60000"/>
            </a:schemeClr>
          </a:solidFill>
        </p:spPr>
        <p:txBody>
          <a:bodyPr vert="horz" lIns="91440" tIns="45720" rIns="91440" bIns="45720" rtlCol="0" anchor="ctr">
            <a:normAutofit fontScale="90000"/>
          </a:bodyPr>
          <a:lstStyle/>
          <a:p>
            <a:r>
              <a:rPr lang="cs-CZ" sz="3600" b="1" dirty="0">
                <a:effectLst>
                  <a:outerShdw blurRad="38100" dist="38100" dir="2700000" algn="tl">
                    <a:srgbClr val="000000">
                      <a:alpha val="43137"/>
                    </a:srgbClr>
                  </a:outerShdw>
                </a:effectLst>
              </a:rPr>
              <a:t>MEASUREMENT SET UP</a:t>
            </a:r>
            <a:r>
              <a:rPr lang="en-US" sz="3600" b="1" dirty="0">
                <a:effectLst>
                  <a:outerShdw blurRad="38100" dist="38100" dir="2700000" algn="tl">
                    <a:srgbClr val="000000">
                      <a:alpha val="43137"/>
                    </a:srgbClr>
                  </a:outerShdw>
                </a:effectLst>
              </a:rPr>
              <a:t>  </a:t>
            </a:r>
            <a:br>
              <a:rPr lang="en-US" sz="3600" b="1" dirty="0">
                <a:effectLst>
                  <a:outerShdw blurRad="38100" dist="38100" dir="2700000" algn="tl">
                    <a:srgbClr val="000000">
                      <a:alpha val="43137"/>
                    </a:srgbClr>
                  </a:outerShdw>
                </a:effectLst>
              </a:rPr>
            </a:br>
            <a:r>
              <a:rPr lang="cs-CZ" sz="3600" b="1" dirty="0">
                <a:effectLst>
                  <a:outerShdw blurRad="38100" dist="38100" dir="2700000" algn="tl">
                    <a:srgbClr val="000000">
                      <a:alpha val="43137"/>
                    </a:srgbClr>
                  </a:outerShdw>
                </a:effectLst>
              </a:rPr>
              <a:t>E</a:t>
            </a:r>
            <a:r>
              <a:rPr lang="en-US" sz="3600" b="1" dirty="0" err="1">
                <a:effectLst>
                  <a:outerShdw blurRad="38100" dist="38100" dir="2700000" algn="tl">
                    <a:srgbClr val="000000">
                      <a:alpha val="43137"/>
                    </a:srgbClr>
                  </a:outerShdw>
                </a:effectLst>
              </a:rPr>
              <a:t>xperiment</a:t>
            </a:r>
            <a:r>
              <a:rPr lang="en-US" sz="3600" b="1" dirty="0">
                <a:effectLst>
                  <a:outerShdw blurRad="38100" dist="38100" dir="2700000" algn="tl">
                    <a:srgbClr val="000000">
                      <a:alpha val="43137"/>
                    </a:srgbClr>
                  </a:outerShdw>
                </a:effectLst>
              </a:rPr>
              <a:t> arrangement during a participant’s phonation [pa:], [pi:] and [</a:t>
            </a:r>
            <a:r>
              <a:rPr lang="en-US" sz="3600" b="1" dirty="0" err="1">
                <a:effectLst>
                  <a:outerShdw blurRad="38100" dist="38100" dir="2700000" algn="tl">
                    <a:srgbClr val="000000">
                      <a:alpha val="43137"/>
                    </a:srgbClr>
                  </a:outerShdw>
                </a:effectLst>
              </a:rPr>
              <a:t>pu</a:t>
            </a:r>
            <a:r>
              <a:rPr lang="en-US" sz="3600" b="1" dirty="0">
                <a:effectLst>
                  <a:outerShdw blurRad="38100" dist="38100" dir="2700000" algn="tl">
                    <a:srgbClr val="000000">
                      <a:alpha val="43137"/>
                    </a:srgbClr>
                  </a:outerShdw>
                </a:effectLst>
              </a:rPr>
              <a:t>:]</a:t>
            </a:r>
          </a:p>
        </p:txBody>
      </p:sp>
      <p:pic>
        <p:nvPicPr>
          <p:cNvPr id="6" name="Content Placeholder 5">
            <a:extLst>
              <a:ext uri="{FF2B5EF4-FFF2-40B4-BE49-F238E27FC236}">
                <a16:creationId xmlns:a16="http://schemas.microsoft.com/office/drawing/2014/main" id="{B87CD3CD-ED15-B7D9-7C9A-90A8A903B6E1}"/>
              </a:ext>
            </a:extLst>
          </p:cNvPr>
          <p:cNvPicPr>
            <a:picLocks noGrp="1" noChangeAspect="1"/>
          </p:cNvPicPr>
          <p:nvPr>
            <p:ph idx="1"/>
          </p:nvPr>
        </p:nvPicPr>
        <p:blipFill>
          <a:blip r:embed="rId2"/>
          <a:stretch>
            <a:fillRect/>
          </a:stretch>
        </p:blipFill>
        <p:spPr>
          <a:xfrm>
            <a:off x="2339752" y="1556792"/>
            <a:ext cx="3657143" cy="3123809"/>
          </a:xfrm>
          <a:prstGeom prst="rect">
            <a:avLst/>
          </a:prstGeom>
        </p:spPr>
      </p:pic>
      <p:sp>
        <p:nvSpPr>
          <p:cNvPr id="9" name="TextBox 8">
            <a:extLst>
              <a:ext uri="{FF2B5EF4-FFF2-40B4-BE49-F238E27FC236}">
                <a16:creationId xmlns:a16="http://schemas.microsoft.com/office/drawing/2014/main" id="{A2F48210-CCCC-5453-EF36-4A0BE42068F2}"/>
              </a:ext>
            </a:extLst>
          </p:cNvPr>
          <p:cNvSpPr txBox="1"/>
          <p:nvPr/>
        </p:nvSpPr>
        <p:spPr>
          <a:xfrm>
            <a:off x="107504" y="4886710"/>
            <a:ext cx="8856984" cy="1569660"/>
          </a:xfrm>
          <a:prstGeom prst="rect">
            <a:avLst/>
          </a:prstGeom>
          <a:noFill/>
        </p:spPr>
        <p:txBody>
          <a:bodyPr wrap="square">
            <a:spAutoFit/>
          </a:bodyPr>
          <a:lstStyle/>
          <a:p>
            <a:r>
              <a:rPr lang="cs-CZ" sz="1600" dirty="0"/>
              <a:t>M</a:t>
            </a:r>
            <a:r>
              <a:rPr lang="en-US" sz="1600" dirty="0" err="1"/>
              <a:t>easurement</a:t>
            </a:r>
            <a:r>
              <a:rPr lang="en-US" sz="1600" dirty="0"/>
              <a:t> of voice sound </a:t>
            </a:r>
            <a:r>
              <a:rPr lang="en-US" sz="1600" u="sng" dirty="0"/>
              <a:t>by microphone</a:t>
            </a:r>
            <a:r>
              <a:rPr lang="en-US" sz="1600" dirty="0"/>
              <a:t> outside and</a:t>
            </a:r>
            <a:r>
              <a:rPr lang="cs-CZ" sz="1600" dirty="0"/>
              <a:t> by a</a:t>
            </a:r>
            <a:r>
              <a:rPr lang="en-US" sz="1600" dirty="0" err="1"/>
              <a:t>ir</a:t>
            </a:r>
            <a:r>
              <a:rPr lang="en-US" sz="1600" dirty="0"/>
              <a:t> </a:t>
            </a:r>
            <a:r>
              <a:rPr lang="en-US" sz="1600" u="sng" dirty="0"/>
              <a:t>pressure </a:t>
            </a:r>
            <a:r>
              <a:rPr lang="cs-CZ" sz="1600" u="sng" dirty="0"/>
              <a:t>in </a:t>
            </a:r>
            <a:r>
              <a:rPr lang="cs-CZ" sz="1600" u="sng" dirty="0" err="1"/>
              <a:t>mouth</a:t>
            </a:r>
            <a:r>
              <a:rPr lang="cs-CZ" sz="1600" u="sng" dirty="0"/>
              <a:t> </a:t>
            </a:r>
            <a:r>
              <a:rPr lang="en-US" sz="1600" dirty="0"/>
              <a:t>using the pressure sensor connected with the oral cavity by a compliant plastic tube </a:t>
            </a:r>
            <a:r>
              <a:rPr lang="cs-CZ" sz="1600" dirty="0" err="1"/>
              <a:t>with</a:t>
            </a:r>
            <a:r>
              <a:rPr lang="en-US" sz="1600" dirty="0"/>
              <a:t> inner diameter of about 1.5 mm. </a:t>
            </a:r>
          </a:p>
          <a:p>
            <a:endParaRPr lang="cs-CZ" sz="1600" dirty="0"/>
          </a:p>
          <a:p>
            <a:r>
              <a:rPr lang="en-US" sz="1600" dirty="0"/>
              <a:t>The subject was keeping the lips firmly sealed around the tube at the corner of the mouth to </a:t>
            </a:r>
            <a:r>
              <a:rPr lang="en-US" sz="1600" u="sng" dirty="0"/>
              <a:t>measure oral pressure</a:t>
            </a:r>
            <a:r>
              <a:rPr lang="cs-CZ" sz="1600" u="sng" dirty="0"/>
              <a:t> </a:t>
            </a:r>
            <a:r>
              <a:rPr lang="cs-CZ" sz="1600" u="sng" dirty="0" err="1"/>
              <a:t>fluctuation</a:t>
            </a:r>
            <a:r>
              <a:rPr lang="cs-CZ" sz="1600" dirty="0"/>
              <a:t> and </a:t>
            </a:r>
            <a:r>
              <a:rPr lang="en-US" sz="1600" dirty="0"/>
              <a:t>during the production of </a:t>
            </a:r>
            <a:r>
              <a:rPr lang="en-US" sz="1600" u="sng" dirty="0"/>
              <a:t>voiceless plosive [p] </a:t>
            </a:r>
            <a:r>
              <a:rPr lang="cs-CZ" sz="1600" dirty="0" err="1"/>
              <a:t>was</a:t>
            </a:r>
            <a:r>
              <a:rPr lang="cs-CZ" sz="1600" dirty="0"/>
              <a:t> </a:t>
            </a:r>
            <a:r>
              <a:rPr lang="en-US" sz="1600" dirty="0"/>
              <a:t>g</a:t>
            </a:r>
            <a:r>
              <a:rPr lang="cs-CZ" sz="1600" dirty="0"/>
              <a:t>i</a:t>
            </a:r>
            <a:r>
              <a:rPr lang="en-US" sz="1600" dirty="0"/>
              <a:t>v</a:t>
            </a:r>
            <a:r>
              <a:rPr lang="cs-CZ" sz="1600" dirty="0" err="1"/>
              <a:t>ing</a:t>
            </a:r>
            <a:r>
              <a:rPr lang="en-US" sz="1600" dirty="0"/>
              <a:t> an estimate of </a:t>
            </a:r>
            <a:r>
              <a:rPr lang="en-US" sz="1600" u="sng" dirty="0"/>
              <a:t>subglottic pressure</a:t>
            </a:r>
            <a:r>
              <a:rPr lang="cs-CZ" sz="1600" u="sng" dirty="0"/>
              <a:t> </a:t>
            </a:r>
            <a:r>
              <a:rPr lang="cs-CZ" sz="1600" dirty="0" err="1"/>
              <a:t>Psub</a:t>
            </a:r>
            <a:r>
              <a:rPr lang="en-US" sz="1600" dirty="0"/>
              <a:t>.</a:t>
            </a:r>
            <a:endParaRPr lang="cs-CZ" sz="1600" dirty="0"/>
          </a:p>
        </p:txBody>
      </p:sp>
    </p:spTree>
    <p:extLst>
      <p:ext uri="{BB962C8B-B14F-4D97-AF65-F5344CB8AC3E}">
        <p14:creationId xmlns:p14="http://schemas.microsoft.com/office/powerpoint/2010/main" val="309522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0" y="-2535"/>
            <a:ext cx="9144000" cy="753591"/>
          </a:xfrm>
          <a:prstGeom prst="rect">
            <a:avLst/>
          </a:prstGeom>
          <a:solidFill>
            <a:srgbClr val="3399FF"/>
          </a:solidFill>
          <a:ln w="9525">
            <a:solidFill>
              <a:schemeClr val="accent1">
                <a:lumMod val="40000"/>
                <a:lumOff val="60000"/>
              </a:schemeClr>
            </a:solidFill>
            <a:miter lim="800000"/>
            <a:headEnd/>
            <a:tailEnd/>
          </a:ln>
          <a:effectLst/>
        </p:spPr>
        <p:txBody>
          <a:bodyPr anchor="ctr"/>
          <a:lstStyle>
            <a:lvl1pPr algn="ctr" eaLnBrk="0" fontAlgn="base" hangingPunct="0">
              <a:spcBef>
                <a:spcPct val="0"/>
              </a:spcBef>
              <a:spcAft>
                <a:spcPct val="0"/>
              </a:spcAft>
              <a:defRPr sz="3600" b="1">
                <a:solidFill>
                  <a:schemeClr val="tx2"/>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eaLnBrk="0" fontAlgn="base" hangingPunct="0">
              <a:spcBef>
                <a:spcPct val="0"/>
              </a:spcBef>
              <a:spcAft>
                <a:spcPct val="0"/>
              </a:spcAft>
              <a:defRPr sz="3200" b="1">
                <a:solidFill>
                  <a:schemeClr val="tx2"/>
                </a:solidFill>
                <a:effectLst>
                  <a:outerShdw blurRad="38100" dist="38100" dir="2700000" algn="tl">
                    <a:srgbClr val="FFFFFF"/>
                  </a:outerShdw>
                </a:effectLst>
                <a:latin typeface="Arial" charset="0"/>
              </a:defRPr>
            </a:lvl2pPr>
            <a:lvl3pPr algn="ctr" eaLnBrk="0" fontAlgn="base" hangingPunct="0">
              <a:spcBef>
                <a:spcPct val="0"/>
              </a:spcBef>
              <a:spcAft>
                <a:spcPct val="0"/>
              </a:spcAft>
              <a:defRPr sz="3200" b="1">
                <a:solidFill>
                  <a:schemeClr val="tx2"/>
                </a:solidFill>
                <a:effectLst>
                  <a:outerShdw blurRad="38100" dist="38100" dir="2700000" algn="tl">
                    <a:srgbClr val="FFFFFF"/>
                  </a:outerShdw>
                </a:effectLst>
                <a:latin typeface="Arial" charset="0"/>
              </a:defRPr>
            </a:lvl3pPr>
            <a:lvl4pPr algn="ctr" eaLnBrk="0" fontAlgn="base" hangingPunct="0">
              <a:spcBef>
                <a:spcPct val="0"/>
              </a:spcBef>
              <a:spcAft>
                <a:spcPct val="0"/>
              </a:spcAft>
              <a:defRPr sz="3200" b="1">
                <a:solidFill>
                  <a:schemeClr val="tx2"/>
                </a:solidFill>
                <a:effectLst>
                  <a:outerShdw blurRad="38100" dist="38100" dir="2700000" algn="tl">
                    <a:srgbClr val="FFFFFF"/>
                  </a:outerShdw>
                </a:effectLst>
                <a:latin typeface="Arial" charset="0"/>
              </a:defRPr>
            </a:lvl4pPr>
            <a:lvl5pPr algn="ctr" eaLnBrk="0" fontAlgn="base" hangingPunct="0">
              <a:spcBef>
                <a:spcPct val="0"/>
              </a:spcBef>
              <a:spcAft>
                <a:spcPct val="0"/>
              </a:spcAft>
              <a:defRPr sz="3200" b="1">
                <a:solidFill>
                  <a:schemeClr val="tx2"/>
                </a:solidFill>
                <a:effectLst>
                  <a:outerShdw blurRad="38100" dist="38100" dir="2700000" algn="tl">
                    <a:srgbClr val="FFFFFF"/>
                  </a:outerShdw>
                </a:effectLst>
                <a:latin typeface="Arial" charset="0"/>
              </a:defRPr>
            </a:lvl5pPr>
            <a:lvl6pPr marL="457200" algn="ctr" fontAlgn="base">
              <a:spcBef>
                <a:spcPct val="0"/>
              </a:spcBef>
              <a:spcAft>
                <a:spcPct val="0"/>
              </a:spcAft>
              <a:defRPr sz="3200" b="1">
                <a:solidFill>
                  <a:schemeClr val="tx2"/>
                </a:solidFill>
                <a:effectLst>
                  <a:outerShdw blurRad="38100" dist="38100" dir="2700000" algn="tl">
                    <a:srgbClr val="FFFFFF"/>
                  </a:outerShdw>
                </a:effectLst>
                <a:latin typeface="Arial" charset="0"/>
              </a:defRPr>
            </a:lvl6pPr>
            <a:lvl7pPr marL="914400" algn="ctr" fontAlgn="base">
              <a:spcBef>
                <a:spcPct val="0"/>
              </a:spcBef>
              <a:spcAft>
                <a:spcPct val="0"/>
              </a:spcAft>
              <a:defRPr sz="3200" b="1">
                <a:solidFill>
                  <a:schemeClr val="tx2"/>
                </a:solidFill>
                <a:effectLst>
                  <a:outerShdw blurRad="38100" dist="38100" dir="2700000" algn="tl">
                    <a:srgbClr val="FFFFFF"/>
                  </a:outerShdw>
                </a:effectLst>
                <a:latin typeface="Arial" charset="0"/>
              </a:defRPr>
            </a:lvl7pPr>
            <a:lvl8pPr marL="1371600" algn="ctr" fontAlgn="base">
              <a:spcBef>
                <a:spcPct val="0"/>
              </a:spcBef>
              <a:spcAft>
                <a:spcPct val="0"/>
              </a:spcAft>
              <a:defRPr sz="3200" b="1">
                <a:solidFill>
                  <a:schemeClr val="tx2"/>
                </a:solidFill>
                <a:effectLst>
                  <a:outerShdw blurRad="38100" dist="38100" dir="2700000" algn="tl">
                    <a:srgbClr val="FFFFFF"/>
                  </a:outerShdw>
                </a:effectLst>
                <a:latin typeface="Arial" charset="0"/>
              </a:defRPr>
            </a:lvl8pPr>
            <a:lvl9pPr marL="1828800" algn="ctr" fontAlgn="base">
              <a:spcBef>
                <a:spcPct val="0"/>
              </a:spcBef>
              <a:spcAft>
                <a:spcPct val="0"/>
              </a:spcAft>
              <a:defRPr sz="3200" b="1">
                <a:solidFill>
                  <a:schemeClr val="tx2"/>
                </a:solidFill>
                <a:effectLst>
                  <a:outerShdw blurRad="38100" dist="38100" dir="2700000" algn="tl">
                    <a:srgbClr val="FFFFFF"/>
                  </a:outerShdw>
                </a:effectLst>
                <a:latin typeface="Arial" charset="0"/>
              </a:defRPr>
            </a:lvl9pPr>
          </a:lstStyle>
          <a:p>
            <a:pPr eaLnBrk="1" fontAlgn="auto" hangingPunct="1">
              <a:spcAft>
                <a:spcPts val="0"/>
              </a:spcAft>
              <a:defRPr/>
            </a:pPr>
            <a:r>
              <a:rPr lang="en-US" sz="2600" dirty="0">
                <a:solidFill>
                  <a:schemeClr val="tx1"/>
                </a:solidFill>
                <a:effectLst/>
                <a:latin typeface="Arial" panose="020B0604020202020204" pitchFamily="34" charset="0"/>
                <a:cs typeface="Arial" panose="020B0604020202020204" pitchFamily="34" charset="0"/>
              </a:rPr>
              <a:t>Example of</a:t>
            </a:r>
            <a:r>
              <a:rPr lang="cs-CZ" sz="2600" dirty="0">
                <a:solidFill>
                  <a:schemeClr val="tx1"/>
                </a:solidFill>
                <a:effectLst/>
                <a:latin typeface="Arial" panose="020B0604020202020204" pitchFamily="34" charset="0"/>
                <a:cs typeface="Arial" panose="020B0604020202020204" pitchFamily="34" charset="0"/>
              </a:rPr>
              <a:t> u</a:t>
            </a:r>
            <a:r>
              <a:rPr lang="en-US" sz="2600" dirty="0" err="1">
                <a:solidFill>
                  <a:schemeClr val="tx1"/>
                </a:solidFill>
                <a:effectLst/>
                <a:latin typeface="Arial" panose="020B0604020202020204" pitchFamily="34" charset="0"/>
                <a:cs typeface="Arial" panose="020B0604020202020204" pitchFamily="34" charset="0"/>
              </a:rPr>
              <a:t>ttering</a:t>
            </a:r>
            <a:r>
              <a:rPr lang="en-US" sz="2600" dirty="0">
                <a:solidFill>
                  <a:schemeClr val="tx1"/>
                </a:solidFill>
                <a:effectLst/>
                <a:latin typeface="Arial" panose="020B0604020202020204" pitchFamily="34" charset="0"/>
                <a:cs typeface="Arial" panose="020B0604020202020204" pitchFamily="34" charset="0"/>
              </a:rPr>
              <a:t> diminuendo </a:t>
            </a:r>
            <a:r>
              <a:rPr lang="cs-CZ" sz="2600" dirty="0">
                <a:solidFill>
                  <a:schemeClr val="tx1"/>
                </a:solidFill>
                <a:effectLst/>
                <a:latin typeface="Arial" panose="020B0604020202020204" pitchFamily="34" charset="0"/>
                <a:cs typeface="Arial" panose="020B0604020202020204" pitchFamily="34" charset="0"/>
              </a:rPr>
              <a:t>on</a:t>
            </a:r>
            <a:r>
              <a:rPr lang="en-US" sz="2600" dirty="0">
                <a:solidFill>
                  <a:schemeClr val="tx1"/>
                </a:solidFill>
                <a:effectLst/>
                <a:latin typeface="Arial" panose="020B0604020202020204" pitchFamily="34" charset="0"/>
                <a:cs typeface="Arial" panose="020B0604020202020204" pitchFamily="34" charset="0"/>
              </a:rPr>
              <a:t> /</a:t>
            </a:r>
            <a:r>
              <a:rPr lang="en-US" sz="2600" dirty="0" err="1">
                <a:solidFill>
                  <a:schemeClr val="tx1"/>
                </a:solidFill>
                <a:effectLst/>
                <a:latin typeface="Arial" panose="020B0604020202020204" pitchFamily="34" charset="0"/>
                <a:cs typeface="Arial" panose="020B0604020202020204" pitchFamily="34" charset="0"/>
              </a:rPr>
              <a:t>pu</a:t>
            </a:r>
            <a:r>
              <a:rPr lang="en-US" sz="2600" dirty="0">
                <a:solidFill>
                  <a:schemeClr val="tx1"/>
                </a:solidFill>
                <a:effectLst/>
                <a:latin typeface="Arial" panose="020B0604020202020204" pitchFamily="34" charset="0"/>
                <a:cs typeface="Arial" panose="020B0604020202020204" pitchFamily="34" charset="0"/>
              </a:rPr>
              <a:t>: </a:t>
            </a:r>
            <a:r>
              <a:rPr lang="en-US" sz="2600" dirty="0" err="1">
                <a:solidFill>
                  <a:schemeClr val="tx1"/>
                </a:solidFill>
                <a:effectLst/>
                <a:latin typeface="Arial" panose="020B0604020202020204" pitchFamily="34" charset="0"/>
                <a:cs typeface="Arial" panose="020B0604020202020204" pitchFamily="34" charset="0"/>
              </a:rPr>
              <a:t>pu</a:t>
            </a:r>
            <a:r>
              <a:rPr lang="en-US" sz="2600" dirty="0">
                <a:solidFill>
                  <a:schemeClr val="tx1"/>
                </a:solidFill>
                <a:effectLst/>
                <a:latin typeface="Arial" panose="020B0604020202020204" pitchFamily="34" charset="0"/>
                <a:cs typeface="Arial" panose="020B0604020202020204" pitchFamily="34" charset="0"/>
              </a:rPr>
              <a:t>:/, </a:t>
            </a:r>
            <a:endParaRPr lang="cs-CZ" sz="2600" dirty="0">
              <a:solidFill>
                <a:schemeClr val="tx1"/>
              </a:solidFill>
              <a:effectLst/>
              <a:latin typeface="Arial" panose="020B0604020202020204" pitchFamily="34" charset="0"/>
              <a:cs typeface="Arial" panose="020B0604020202020204" pitchFamily="34" charset="0"/>
            </a:endParaRPr>
          </a:p>
          <a:p>
            <a:pPr eaLnBrk="1" fontAlgn="auto" hangingPunct="1">
              <a:spcAft>
                <a:spcPts val="0"/>
              </a:spcAft>
              <a:defRPr/>
            </a:pPr>
            <a:r>
              <a:rPr lang="en-US" sz="2600" dirty="0">
                <a:solidFill>
                  <a:schemeClr val="tx1"/>
                </a:solidFill>
                <a:effectLst/>
                <a:latin typeface="Arial" panose="020B0604020202020204" pitchFamily="34" charset="0"/>
                <a:cs typeface="Arial" panose="020B0604020202020204" pitchFamily="34" charset="0"/>
              </a:rPr>
              <a:t>all time signals </a:t>
            </a:r>
            <a:r>
              <a:rPr lang="cs-CZ" sz="2600" dirty="0">
                <a:solidFill>
                  <a:schemeClr val="tx1"/>
                </a:solidFill>
                <a:effectLst/>
                <a:latin typeface="Arial" panose="020B0604020202020204" pitchFamily="34" charset="0"/>
                <a:cs typeface="Arial" panose="020B0604020202020204" pitchFamily="34" charset="0"/>
              </a:rPr>
              <a:t>are</a:t>
            </a:r>
            <a:r>
              <a:rPr lang="en-US" sz="2600" dirty="0">
                <a:solidFill>
                  <a:schemeClr val="tx1"/>
                </a:solidFill>
                <a:effectLst/>
                <a:latin typeface="Arial" panose="020B0604020202020204" pitchFamily="34" charset="0"/>
                <a:cs typeface="Arial" panose="020B0604020202020204" pitchFamily="34" charset="0"/>
              </a:rPr>
              <a:t> recorded</a:t>
            </a:r>
            <a:r>
              <a:rPr lang="cs-CZ" sz="2600" dirty="0">
                <a:solidFill>
                  <a:schemeClr val="tx1"/>
                </a:solidFill>
                <a:effectLst/>
                <a:latin typeface="Arial" panose="020B0604020202020204" pitchFamily="34" charset="0"/>
                <a:cs typeface="Arial" panose="020B0604020202020204" pitchFamily="34" charset="0"/>
              </a:rPr>
              <a:t> </a:t>
            </a:r>
            <a:r>
              <a:rPr lang="cs-CZ" sz="2600" dirty="0" err="1">
                <a:solidFill>
                  <a:schemeClr val="tx1"/>
                </a:solidFill>
                <a:effectLst/>
                <a:latin typeface="Arial" panose="020B0604020202020204" pitchFamily="34" charset="0"/>
                <a:cs typeface="Arial" panose="020B0604020202020204" pitchFamily="34" charset="0"/>
              </a:rPr>
              <a:t>during</a:t>
            </a:r>
            <a:r>
              <a:rPr lang="en-US" sz="2600" dirty="0">
                <a:solidFill>
                  <a:schemeClr val="tx1"/>
                </a:solidFill>
                <a:effectLst/>
                <a:latin typeface="Arial" panose="020B0604020202020204" pitchFamily="34" charset="0"/>
                <a:cs typeface="Arial" panose="020B0604020202020204" pitchFamily="34" charset="0"/>
              </a:rPr>
              <a:t> one </a:t>
            </a:r>
            <a:r>
              <a:rPr lang="cs-CZ" sz="2600" dirty="0" err="1">
                <a:solidFill>
                  <a:schemeClr val="tx1"/>
                </a:solidFill>
                <a:effectLst/>
                <a:latin typeface="Arial" panose="020B0604020202020204" pitchFamily="34" charset="0"/>
                <a:cs typeface="Arial" panose="020B0604020202020204" pitchFamily="34" charset="0"/>
              </a:rPr>
              <a:t>complete</a:t>
            </a:r>
            <a:r>
              <a:rPr lang="cs-CZ" sz="2600" dirty="0">
                <a:solidFill>
                  <a:schemeClr val="tx1"/>
                </a:solidFill>
                <a:effectLst/>
                <a:latin typeface="Arial" panose="020B0604020202020204" pitchFamily="34" charset="0"/>
                <a:cs typeface="Arial" panose="020B0604020202020204" pitchFamily="34" charset="0"/>
              </a:rPr>
              <a:t> </a:t>
            </a:r>
            <a:r>
              <a:rPr lang="en-US" sz="2600" dirty="0">
                <a:solidFill>
                  <a:schemeClr val="tx1"/>
                </a:solidFill>
                <a:effectLst/>
                <a:latin typeface="Arial" panose="020B0604020202020204" pitchFamily="34" charset="0"/>
                <a:cs typeface="Arial" panose="020B0604020202020204" pitchFamily="34" charset="0"/>
              </a:rPr>
              <a:t>trial </a:t>
            </a:r>
            <a:endParaRPr lang="cs-CZ" sz="2600" dirty="0">
              <a:solidFill>
                <a:schemeClr val="tx1"/>
              </a:solidFill>
              <a:effectLst/>
              <a:latin typeface="Arial" panose="020B0604020202020204" pitchFamily="34" charset="0"/>
              <a:cs typeface="Arial" panose="020B0604020202020204" pitchFamily="34" charset="0"/>
            </a:endParaRPr>
          </a:p>
        </p:txBody>
      </p:sp>
      <p:sp>
        <p:nvSpPr>
          <p:cNvPr id="15" name="Obdélník 14"/>
          <p:cNvSpPr/>
          <p:nvPr/>
        </p:nvSpPr>
        <p:spPr>
          <a:xfrm>
            <a:off x="0" y="5657671"/>
            <a:ext cx="9108504" cy="1200329"/>
          </a:xfrm>
          <a:prstGeom prst="rect">
            <a:avLst/>
          </a:prstGeom>
        </p:spPr>
        <p:txBody>
          <a:bodyPr wrap="square">
            <a:spAutoFit/>
          </a:bodyPr>
          <a:lstStyle/>
          <a:p>
            <a:r>
              <a:rPr lang="cs-CZ" dirty="0" err="1">
                <a:cs typeface="Times New Roman" pitchFamily="18" charset="0"/>
              </a:rPr>
              <a:t>Phonation</a:t>
            </a:r>
            <a:r>
              <a:rPr lang="cs-CZ" dirty="0">
                <a:cs typeface="Times New Roman" pitchFamily="18" charset="0"/>
              </a:rPr>
              <a:t> </a:t>
            </a:r>
            <a:r>
              <a:rPr lang="en-US" dirty="0">
                <a:cs typeface="Times New Roman" pitchFamily="18" charset="0"/>
              </a:rPr>
              <a:t>diminuendo for /</a:t>
            </a:r>
            <a:r>
              <a:rPr lang="en-US" dirty="0" err="1">
                <a:cs typeface="Times New Roman" pitchFamily="18" charset="0"/>
              </a:rPr>
              <a:t>pu</a:t>
            </a:r>
            <a:r>
              <a:rPr lang="en-US" dirty="0">
                <a:cs typeface="Times New Roman" pitchFamily="18" charset="0"/>
              </a:rPr>
              <a:t>: </a:t>
            </a:r>
            <a:r>
              <a:rPr lang="en-US" dirty="0" err="1">
                <a:cs typeface="Times New Roman" pitchFamily="18" charset="0"/>
              </a:rPr>
              <a:t>pu</a:t>
            </a:r>
            <a:r>
              <a:rPr lang="en-US" dirty="0">
                <a:cs typeface="Times New Roman" pitchFamily="18" charset="0"/>
              </a:rPr>
              <a:t>:/, first in </a:t>
            </a:r>
            <a:r>
              <a:rPr lang="en-US" b="1" dirty="0">
                <a:cs typeface="Times New Roman" pitchFamily="18" charset="0"/>
              </a:rPr>
              <a:t>non-resonant voice </a:t>
            </a:r>
            <a:r>
              <a:rPr lang="en-US" dirty="0">
                <a:cs typeface="Times New Roman" pitchFamily="18" charset="0"/>
              </a:rPr>
              <a:t>and then in </a:t>
            </a:r>
            <a:r>
              <a:rPr lang="en-US" b="1" dirty="0">
                <a:cs typeface="Times New Roman" pitchFamily="18" charset="0"/>
              </a:rPr>
              <a:t>resonant voice</a:t>
            </a:r>
            <a:r>
              <a:rPr lang="en-US" dirty="0">
                <a:cs typeface="Times New Roman" pitchFamily="18" charset="0"/>
              </a:rPr>
              <a:t>. Signals from top: microphone signal, Poral, EGG and VLP signals (blue and black, respectively), accelerometric signals (ACC1 and ACC2) and laser </a:t>
            </a:r>
            <a:r>
              <a:rPr lang="en-US" dirty="0" err="1">
                <a:cs typeface="Times New Roman" pitchFamily="18" charset="0"/>
              </a:rPr>
              <a:t>vibrometric</a:t>
            </a:r>
            <a:r>
              <a:rPr lang="en-US" dirty="0">
                <a:cs typeface="Times New Roman" pitchFamily="18" charset="0"/>
              </a:rPr>
              <a:t> signals (LV1 and LV2) (for the latter two signals: blue line: registration from the larynx, black line: registration from the face).</a:t>
            </a:r>
            <a:endParaRPr lang="en-US" dirty="0"/>
          </a:p>
        </p:txBody>
      </p:sp>
      <p:pic>
        <p:nvPicPr>
          <p:cNvPr id="2" name="Picture 1">
            <a:extLst>
              <a:ext uri="{FF2B5EF4-FFF2-40B4-BE49-F238E27FC236}">
                <a16:creationId xmlns:a16="http://schemas.microsoft.com/office/drawing/2014/main" id="{4221D203-A3FD-8BE2-0595-0C1516E8FB17}"/>
              </a:ext>
            </a:extLst>
          </p:cNvPr>
          <p:cNvPicPr>
            <a:picLocks noChangeAspect="1"/>
          </p:cNvPicPr>
          <p:nvPr/>
        </p:nvPicPr>
        <p:blipFill>
          <a:blip r:embed="rId2"/>
          <a:stretch>
            <a:fillRect/>
          </a:stretch>
        </p:blipFill>
        <p:spPr>
          <a:xfrm>
            <a:off x="0" y="751056"/>
            <a:ext cx="9108504" cy="4980518"/>
          </a:xfrm>
          <a:prstGeom prst="rect">
            <a:avLst/>
          </a:prstGeom>
        </p:spPr>
      </p:pic>
    </p:spTree>
    <p:extLst>
      <p:ext uri="{BB962C8B-B14F-4D97-AF65-F5344CB8AC3E}">
        <p14:creationId xmlns:p14="http://schemas.microsoft.com/office/powerpoint/2010/main" val="216479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50"/>
            <a:ext cx="9144000" cy="692546"/>
          </a:xfrm>
          <a:solidFill>
            <a:schemeClr val="tx2">
              <a:lumMod val="40000"/>
              <a:lumOff val="60000"/>
            </a:schemeClr>
          </a:solidFill>
        </p:spPr>
        <p:txBody>
          <a:bodyPr vert="horz" lIns="91440" tIns="45720" rIns="91440" bIns="45720" rtlCol="0" anchor="ctr">
            <a:noAutofit/>
          </a:bodyPr>
          <a:lstStyle/>
          <a:p>
            <a:pPr algn="l"/>
            <a:r>
              <a:rPr lang="en-US" sz="2800" b="1" dirty="0">
                <a:effectLst>
                  <a:outerShdw blurRad="38100" dist="38100" dir="2700000" algn="tl">
                    <a:srgbClr val="000000">
                      <a:alpha val="43137"/>
                    </a:srgbClr>
                  </a:outerShdw>
                </a:effectLst>
              </a:rPr>
              <a:t>Example of recorded time signals for one trial uttering /pa:/</a:t>
            </a:r>
          </a:p>
        </p:txBody>
      </p:sp>
      <p:pic>
        <p:nvPicPr>
          <p:cNvPr id="11" name="Picture 10">
            <a:extLst>
              <a:ext uri="{FF2B5EF4-FFF2-40B4-BE49-F238E27FC236}">
                <a16:creationId xmlns:a16="http://schemas.microsoft.com/office/drawing/2014/main" id="{B351E7F1-5C73-69EE-A425-4860D8311742}"/>
              </a:ext>
            </a:extLst>
          </p:cNvPr>
          <p:cNvPicPr>
            <a:picLocks noChangeAspect="1"/>
          </p:cNvPicPr>
          <p:nvPr/>
        </p:nvPicPr>
        <p:blipFill>
          <a:blip r:embed="rId2"/>
          <a:stretch>
            <a:fillRect/>
          </a:stretch>
        </p:blipFill>
        <p:spPr>
          <a:xfrm>
            <a:off x="1331640" y="836712"/>
            <a:ext cx="5961905" cy="5053082"/>
          </a:xfrm>
          <a:prstGeom prst="rect">
            <a:avLst/>
          </a:prstGeom>
        </p:spPr>
      </p:pic>
      <p:sp>
        <p:nvSpPr>
          <p:cNvPr id="17" name="TextBox 16">
            <a:extLst>
              <a:ext uri="{FF2B5EF4-FFF2-40B4-BE49-F238E27FC236}">
                <a16:creationId xmlns:a16="http://schemas.microsoft.com/office/drawing/2014/main" id="{85023A9C-AC4B-71C7-AC0F-A555D8844CB2}"/>
              </a:ext>
            </a:extLst>
          </p:cNvPr>
          <p:cNvSpPr txBox="1"/>
          <p:nvPr/>
        </p:nvSpPr>
        <p:spPr>
          <a:xfrm>
            <a:off x="215516" y="5916665"/>
            <a:ext cx="8712968" cy="923330"/>
          </a:xfrm>
          <a:prstGeom prst="rect">
            <a:avLst/>
          </a:prstGeom>
          <a:noFill/>
        </p:spPr>
        <p:txBody>
          <a:bodyPr wrap="square">
            <a:spAutoFit/>
          </a:bodyPr>
          <a:lstStyle/>
          <a:p>
            <a:r>
              <a:rPr lang="en-US" dirty="0"/>
              <a:t>From top: microphone signal, Poral signal, EGG and VLP (vertical position of the larynx) signals (blue and black, respectively), two accelerometers and laser vibrometers signals (blue lines: registration from the larynx, black line: registration from the face). </a:t>
            </a:r>
          </a:p>
        </p:txBody>
      </p:sp>
    </p:spTree>
    <p:extLst>
      <p:ext uri="{BB962C8B-B14F-4D97-AF65-F5344CB8AC3E}">
        <p14:creationId xmlns:p14="http://schemas.microsoft.com/office/powerpoint/2010/main" val="319683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7460" y="0"/>
            <a:ext cx="8229600" cy="476672"/>
          </a:xfrm>
          <a:solidFill>
            <a:srgbClr val="00B0F0"/>
          </a:solidFill>
        </p:spPr>
        <p:txBody>
          <a:bodyPr>
            <a:normAutofit fontScale="90000"/>
          </a:bodyPr>
          <a:lstStyle/>
          <a:p>
            <a:r>
              <a:rPr lang="en-US" sz="2800" b="1" dirty="0">
                <a:solidFill>
                  <a:prstClr val="black"/>
                </a:solidFill>
                <a:effectLst>
                  <a:outerShdw blurRad="38100" dist="38100" dir="2700000" algn="tl">
                    <a:srgbClr val="000000">
                      <a:alpha val="43137"/>
                    </a:srgbClr>
                  </a:outerShdw>
                </a:effectLst>
              </a:rPr>
              <a:t>Evaluated part of recorded time signals for uttering  /pa:/</a:t>
            </a:r>
            <a:endParaRPr lang="en-US" sz="3600" b="1" dirty="0"/>
          </a:p>
        </p:txBody>
      </p:sp>
      <p:sp>
        <p:nvSpPr>
          <p:cNvPr id="3" name="Obdélník 2"/>
          <p:cNvSpPr/>
          <p:nvPr/>
        </p:nvSpPr>
        <p:spPr>
          <a:xfrm>
            <a:off x="598711" y="5884487"/>
            <a:ext cx="8208267" cy="954107"/>
          </a:xfrm>
          <a:prstGeom prst="rect">
            <a:avLst/>
          </a:prstGeom>
        </p:spPr>
        <p:txBody>
          <a:bodyPr wrap="square">
            <a:spAutoFit/>
          </a:bodyPr>
          <a:lstStyle/>
          <a:p>
            <a:r>
              <a:rPr lang="en-US" sz="1400" dirty="0"/>
              <a:t>Example of the chosen part of the signals for evaluation of the SPL and RMS values from microphone signal, </a:t>
            </a:r>
            <a:r>
              <a:rPr lang="en-US" sz="1400" dirty="0" err="1"/>
              <a:t>Poral</a:t>
            </a:r>
            <a:r>
              <a:rPr lang="en-US" sz="1400" dirty="0"/>
              <a:t> signal, EGG and VLP (vertical position of the larynx) signals (blue and black, respectively), two accelerometers and laser </a:t>
            </a:r>
            <a:r>
              <a:rPr lang="en-US" sz="1400" dirty="0" err="1"/>
              <a:t>vibrometers</a:t>
            </a:r>
            <a:r>
              <a:rPr lang="en-US" sz="1400" dirty="0"/>
              <a:t> signals (blue lines: registration from the larynx, red lines: registration from the face).</a:t>
            </a:r>
          </a:p>
        </p:txBody>
      </p:sp>
      <p:pic>
        <p:nvPicPr>
          <p:cNvPr id="1026" name="Picture 2" descr="H:\GULAS\Measurement_resonant voice2022\EM2026\Podklady\M072 time records&amp;spectra\M072 ime records.jpg"/>
          <p:cNvPicPr>
            <a:picLocks noChangeAspect="1" noChangeArrowheads="1"/>
          </p:cNvPicPr>
          <p:nvPr/>
        </p:nvPicPr>
        <p:blipFill rotWithShape="1">
          <a:blip r:embed="rId2">
            <a:extLst>
              <a:ext uri="{28A0092B-C50C-407E-A947-70E740481C1C}">
                <a14:useLocalDpi xmlns:a14="http://schemas.microsoft.com/office/drawing/2010/main" val="0"/>
              </a:ext>
            </a:extLst>
          </a:blip>
          <a:srcRect l="8709" t="7515" r="7647" b="7742"/>
          <a:stretch/>
        </p:blipFill>
        <p:spPr bwMode="auto">
          <a:xfrm>
            <a:off x="1282236" y="511306"/>
            <a:ext cx="6530124" cy="540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1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7460" y="0"/>
            <a:ext cx="8229600" cy="476672"/>
          </a:xfrm>
          <a:solidFill>
            <a:srgbClr val="00B0F0"/>
          </a:solidFill>
        </p:spPr>
        <p:txBody>
          <a:bodyPr>
            <a:normAutofit fontScale="90000"/>
          </a:bodyPr>
          <a:lstStyle/>
          <a:p>
            <a:r>
              <a:rPr lang="en-US" sz="2800" b="1" dirty="0">
                <a:solidFill>
                  <a:prstClr val="black"/>
                </a:solidFill>
                <a:effectLst>
                  <a:outerShdw blurRad="38100" dist="38100" dir="2700000" algn="tl">
                    <a:srgbClr val="000000">
                      <a:alpha val="43137"/>
                    </a:srgbClr>
                  </a:outerShdw>
                </a:effectLst>
              </a:rPr>
              <a:t>Evaluated structural displacements  for /pa:/</a:t>
            </a:r>
            <a:endParaRPr lang="en-US" sz="3600" b="1" dirty="0"/>
          </a:p>
        </p:txBody>
      </p:sp>
      <p:sp>
        <p:nvSpPr>
          <p:cNvPr id="3" name="Obdélník 2"/>
          <p:cNvSpPr/>
          <p:nvPr/>
        </p:nvSpPr>
        <p:spPr>
          <a:xfrm>
            <a:off x="598711" y="5589588"/>
            <a:ext cx="8208267" cy="1384995"/>
          </a:xfrm>
          <a:prstGeom prst="rect">
            <a:avLst/>
          </a:prstGeom>
        </p:spPr>
        <p:txBody>
          <a:bodyPr wrap="square">
            <a:spAutoFit/>
          </a:bodyPr>
          <a:lstStyle/>
          <a:p>
            <a:r>
              <a:rPr lang="en-US" sz="1400" dirty="0"/>
              <a:t>Estimation of structural displacements  (marked by green lines) in time domain </a:t>
            </a:r>
            <a:r>
              <a:rPr lang="en-US" sz="1400" u="sng" dirty="0"/>
              <a:t>obtained </a:t>
            </a:r>
            <a:r>
              <a:rPr lang="cs-CZ" sz="1400" u="sng" dirty="0"/>
              <a:t>by </a:t>
            </a:r>
            <a:r>
              <a:rPr lang="cs-CZ" sz="1400" u="sng" dirty="0" err="1"/>
              <a:t>integration</a:t>
            </a:r>
            <a:r>
              <a:rPr lang="cs-CZ" sz="1400" u="sng" dirty="0"/>
              <a:t> </a:t>
            </a:r>
            <a:r>
              <a:rPr lang="en-US" sz="1400" dirty="0"/>
              <a:t>from velocities of the skin measured by the laser vibrometers:  1/ LV1 on larynx (marked in subpicture by Ivib1) and  2/ LV2 on nose (marked by Ivib2), and  </a:t>
            </a:r>
            <a:r>
              <a:rPr lang="cs-CZ" sz="1400" dirty="0" err="1"/>
              <a:t>from</a:t>
            </a:r>
            <a:r>
              <a:rPr lang="en-US" sz="1400" dirty="0"/>
              <a:t> the accelerometers:  1/ ACC1 on larynx (marked in subpicture by Iacc1) and  2/ ACC2 on nose (marked by Iacc2) . This measurement was for resonant phonation on [pa:] by female 1 using the fundamental frequency  ca =160 Hz and subglottic pressure  </a:t>
            </a:r>
            <a:r>
              <a:rPr lang="en-US" sz="1400" dirty="0" err="1"/>
              <a:t>Psub</a:t>
            </a:r>
            <a:r>
              <a:rPr lang="en-US" sz="1400" dirty="0"/>
              <a:t>=115 Pa.</a:t>
            </a:r>
            <a:endParaRPr lang="cs-CZ" sz="1400" dirty="0"/>
          </a:p>
          <a:p>
            <a:endParaRPr lang="en-US" sz="1400" dirty="0"/>
          </a:p>
        </p:txBody>
      </p:sp>
      <p:pic>
        <p:nvPicPr>
          <p:cNvPr id="1027" name="Picture 3" descr="C:\Users\jaromirh\Desktop\M072 displacent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11425"/>
            <a:ext cx="6264696" cy="504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4067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15483</TotalTime>
  <Words>2082</Words>
  <Application>Microsoft Office PowerPoint</Application>
  <PresentationFormat>On-screen Show (4:3)</PresentationFormat>
  <Paragraphs>203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Motiv systému Office</vt:lpstr>
      <vt:lpstr>VIBRATIONS OF FACIAL TISSUES DURING PHONATION IN “RESONANT” AND “NON-RESONANT”  VOICE QUALITY</vt:lpstr>
      <vt:lpstr>Introduction</vt:lpstr>
      <vt:lpstr>Earlier studies of facial vibrations</vt:lpstr>
      <vt:lpstr>PowerPoint Presentation</vt:lpstr>
      <vt:lpstr>MEASUREMENT SET UP   Experiment arrangement during a participant’s phonation [pa:], [pi:] and [pu:]</vt:lpstr>
      <vt:lpstr>PowerPoint Presentation</vt:lpstr>
      <vt:lpstr>Example of recorded time signals for one trial uttering /pa:/</vt:lpstr>
      <vt:lpstr>Evaluated part of recorded time signals for uttering  /pa:/</vt:lpstr>
      <vt:lpstr>Evaluated structural displacements  for /pa:/</vt:lpstr>
      <vt:lpstr>SPL measured by microphone and in mouth </vt:lpstr>
      <vt:lpstr>Spectra of structural skin displacements levels (SDL)</vt:lpstr>
      <vt:lpstr>Spectra of structural skin displacements levels (SDL)</vt:lpstr>
      <vt:lpstr>  </vt:lpstr>
      <vt:lpstr>PowerPoint Presentation</vt:lpstr>
      <vt:lpstr>Conclusions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Aero-acoustic and Vibration Characteristics of Self-oscillating Artificial Vocal Folds</dc:title>
  <dc:creator>slov</dc:creator>
  <cp:lastModifiedBy>jaromirh</cp:lastModifiedBy>
  <cp:revision>987</cp:revision>
  <cp:lastPrinted>2015-12-11T15:01:29Z</cp:lastPrinted>
  <dcterms:created xsi:type="dcterms:W3CDTF">2015-04-20T08:12:01Z</dcterms:created>
  <dcterms:modified xsi:type="dcterms:W3CDTF">2026-05-11T20:13:05Z</dcterms:modified>
</cp:coreProperties>
</file>